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s/slide25.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24.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8"/>
  </p:notesMasterIdLst>
  <p:handoutMasterIdLst>
    <p:handoutMasterId r:id="rId39"/>
  </p:handoutMasterIdLst>
  <p:sldIdLst>
    <p:sldId id="256" r:id="rId2"/>
    <p:sldId id="259" r:id="rId3"/>
    <p:sldId id="261" r:id="rId4"/>
    <p:sldId id="351" r:id="rId5"/>
    <p:sldId id="389" r:id="rId6"/>
    <p:sldId id="395" r:id="rId7"/>
    <p:sldId id="394" r:id="rId8"/>
    <p:sldId id="262" r:id="rId9"/>
    <p:sldId id="354" r:id="rId10"/>
    <p:sldId id="264" r:id="rId11"/>
    <p:sldId id="352" r:id="rId12"/>
    <p:sldId id="267" r:id="rId13"/>
    <p:sldId id="356" r:id="rId14"/>
    <p:sldId id="357" r:id="rId15"/>
    <p:sldId id="358" r:id="rId16"/>
    <p:sldId id="359" r:id="rId17"/>
    <p:sldId id="391" r:id="rId18"/>
    <p:sldId id="396" r:id="rId19"/>
    <p:sldId id="393" r:id="rId20"/>
    <p:sldId id="268" r:id="rId21"/>
    <p:sldId id="369" r:id="rId22"/>
    <p:sldId id="397" r:id="rId23"/>
    <p:sldId id="370" r:id="rId24"/>
    <p:sldId id="399" r:id="rId25"/>
    <p:sldId id="406" r:id="rId26"/>
    <p:sldId id="371" r:id="rId27"/>
    <p:sldId id="405" r:id="rId28"/>
    <p:sldId id="402" r:id="rId29"/>
    <p:sldId id="401" r:id="rId30"/>
    <p:sldId id="400" r:id="rId31"/>
    <p:sldId id="403" r:id="rId32"/>
    <p:sldId id="383" r:id="rId33"/>
    <p:sldId id="384" r:id="rId34"/>
    <p:sldId id="385" r:id="rId35"/>
    <p:sldId id="347" r:id="rId36"/>
    <p:sldId id="407" r:id="rId37"/>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emlayout 2 - markeringsfarv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62" autoAdjust="0"/>
    <p:restoredTop sz="94660"/>
  </p:normalViewPr>
  <p:slideViewPr>
    <p:cSldViewPr snapToGrid="0" snapToObjects="1">
      <p:cViewPr varScale="1">
        <p:scale>
          <a:sx n="81" d="100"/>
          <a:sy n="81" d="100"/>
        </p:scale>
        <p:origin x="-155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39BFC4-2011-1446-BE92-FA6E6AA44DED}" type="datetimeFigureOut">
              <a:rPr lang="da-DK" smtClean="0"/>
              <a:t>21/09/15</a:t>
            </a:fld>
            <a:endParaRPr lang="da-DK"/>
          </a:p>
        </p:txBody>
      </p:sp>
      <p:sp>
        <p:nvSpPr>
          <p:cNvPr id="4" name="Pladsholder til sidefod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26265D5-3FB8-CD45-ADD3-35B44AB5DEF0}" type="slidenum">
              <a:rPr lang="da-DK" smtClean="0"/>
              <a:t>‹nr.›</a:t>
            </a:fld>
            <a:endParaRPr lang="da-DK"/>
          </a:p>
        </p:txBody>
      </p:sp>
    </p:spTree>
    <p:extLst>
      <p:ext uri="{BB962C8B-B14F-4D97-AF65-F5344CB8AC3E}">
        <p14:creationId xmlns:p14="http://schemas.microsoft.com/office/powerpoint/2010/main" val="4116493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76A234-553E-F942-82EE-DDCDCD17558F}" type="datetimeFigureOut">
              <a:rPr lang="da-DK" smtClean="0"/>
              <a:t>21/09/15</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E57ED6-14AD-F745-889C-AA1D8399BA76}" type="slidenum">
              <a:rPr lang="da-DK" smtClean="0"/>
              <a:t>‹nr.›</a:t>
            </a:fld>
            <a:endParaRPr lang="da-DK"/>
          </a:p>
        </p:txBody>
      </p:sp>
    </p:spTree>
    <p:extLst>
      <p:ext uri="{BB962C8B-B14F-4D97-AF65-F5344CB8AC3E}">
        <p14:creationId xmlns:p14="http://schemas.microsoft.com/office/powerpoint/2010/main" val="477149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4D9470AC-AD10-8A45-809C-00664CD81D76}" type="datetimeFigureOut">
              <a:rPr lang="da-DK" smtClean="0"/>
              <a:t>21/09/15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2213105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D9470AC-AD10-8A45-809C-00664CD81D76}" type="datetimeFigureOut">
              <a:rPr lang="da-DK" smtClean="0"/>
              <a:t>21/09/15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87445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D9470AC-AD10-8A45-809C-00664CD81D76}" type="datetimeFigureOut">
              <a:rPr lang="da-DK" smtClean="0"/>
              <a:t>21/09/15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258734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D9470AC-AD10-8A45-809C-00664CD81D76}" type="datetimeFigureOut">
              <a:rPr lang="da-DK" smtClean="0"/>
              <a:t>21/09/15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412226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4D9470AC-AD10-8A45-809C-00664CD81D76}" type="datetimeFigureOut">
              <a:rPr lang="da-DK" smtClean="0"/>
              <a:t>21/09/15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2450800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4D9470AC-AD10-8A45-809C-00664CD81D76}" type="datetimeFigureOut">
              <a:rPr lang="da-DK" smtClean="0"/>
              <a:t>21/09/15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3170848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4D9470AC-AD10-8A45-809C-00664CD81D76}" type="datetimeFigureOut">
              <a:rPr lang="da-DK" smtClean="0"/>
              <a:t>21/09/15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154279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4D9470AC-AD10-8A45-809C-00664CD81D76}" type="datetimeFigureOut">
              <a:rPr lang="da-DK" smtClean="0"/>
              <a:t>21/09/15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1095759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4D9470AC-AD10-8A45-809C-00664CD81D76}" type="datetimeFigureOut">
              <a:rPr lang="da-DK" smtClean="0"/>
              <a:t>21/09/15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322238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4D9470AC-AD10-8A45-809C-00664CD81D76}" type="datetimeFigureOut">
              <a:rPr lang="da-DK" smtClean="0"/>
              <a:t>21/09/15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2918321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Træk billede til pladsholder, eller klik på symbol for at tilføje</a:t>
            </a:r>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4D9470AC-AD10-8A45-809C-00664CD81D76}" type="datetimeFigureOut">
              <a:rPr lang="da-DK" smtClean="0"/>
              <a:t>21/09/15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D03CF0E-1BB6-5146-AA91-D0A9F04D8783}" type="slidenum">
              <a:rPr lang="da-DK" smtClean="0"/>
              <a:t>‹nr.›</a:t>
            </a:fld>
            <a:endParaRPr lang="da-DK"/>
          </a:p>
        </p:txBody>
      </p:sp>
    </p:spTree>
    <p:extLst>
      <p:ext uri="{BB962C8B-B14F-4D97-AF65-F5344CB8AC3E}">
        <p14:creationId xmlns:p14="http://schemas.microsoft.com/office/powerpoint/2010/main" val="33359053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9470AC-AD10-8A45-809C-00664CD81D76}" type="datetimeFigureOut">
              <a:rPr lang="da-DK" smtClean="0"/>
              <a:t>21/09/15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3CF0E-1BB6-5146-AA91-D0A9F04D8783}" type="slidenum">
              <a:rPr lang="da-DK" smtClean="0"/>
              <a:t>‹nr.›</a:t>
            </a:fld>
            <a:endParaRPr lang="da-DK"/>
          </a:p>
        </p:txBody>
      </p:sp>
    </p:spTree>
    <p:extLst>
      <p:ext uri="{BB962C8B-B14F-4D97-AF65-F5344CB8AC3E}">
        <p14:creationId xmlns:p14="http://schemas.microsoft.com/office/powerpoint/2010/main" val="24530543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4"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4" Type="http://schemas.microsoft.com/office/2007/relationships/hdphoto" Target="../media/hdphoto4.wdp"/><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4" Type="http://schemas.microsoft.com/office/2007/relationships/hdphoto" Target="../media/hdphoto4.wdp"/><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4" Type="http://schemas.microsoft.com/office/2007/relationships/hdphoto" Target="../media/hdphoto4.wdp"/><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4" Type="http://schemas.microsoft.com/office/2007/relationships/hdphoto" Target="../media/hdphoto4.wdp"/><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4" Type="http://schemas.microsoft.com/office/2007/relationships/hdphoto" Target="../media/hdphoto4.wdp"/><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4" Type="http://schemas.microsoft.com/office/2007/relationships/hdphoto" Target="../media/hdphoto4.wdp"/><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7.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4"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4"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2411250"/>
            <a:ext cx="7958295" cy="1938992"/>
          </a:xfrm>
          <a:prstGeom prst="rect">
            <a:avLst/>
          </a:prstGeom>
          <a:noFill/>
        </p:spPr>
        <p:txBody>
          <a:bodyPr wrap="square" rtlCol="0">
            <a:spAutoFit/>
          </a:bodyPr>
          <a:lstStyle/>
          <a:p>
            <a:pPr algn="ctr"/>
            <a:r>
              <a:rPr lang="da-DK" sz="3600" b="1" dirty="0" smtClean="0"/>
              <a:t>Arbejdsmiljøkonferencen</a:t>
            </a:r>
          </a:p>
          <a:p>
            <a:pPr algn="ctr"/>
            <a:r>
              <a:rPr lang="da-DK" sz="3600" b="1" baseline="30000" dirty="0" smtClean="0"/>
              <a:t>Brand – og redning</a:t>
            </a:r>
          </a:p>
          <a:p>
            <a:pPr algn="ctr"/>
            <a:r>
              <a:rPr lang="da-DK" sz="3600" b="1" baseline="30000" dirty="0" smtClean="0"/>
              <a:t>22. September 2015</a:t>
            </a:r>
            <a:endParaRPr lang="da-DK" sz="3600" baseline="30000" dirty="0" smtClean="0"/>
          </a:p>
          <a:p>
            <a:endParaRPr lang="da-DK" sz="3600" dirty="0"/>
          </a:p>
        </p:txBody>
      </p:sp>
      <p:sp>
        <p:nvSpPr>
          <p:cNvPr id="7" name="Tekstfelt 6"/>
          <p:cNvSpPr txBox="1"/>
          <p:nvPr/>
        </p:nvSpPr>
        <p:spPr>
          <a:xfrm>
            <a:off x="723481" y="1044758"/>
            <a:ext cx="7958295" cy="1384995"/>
          </a:xfrm>
          <a:prstGeom prst="rect">
            <a:avLst/>
          </a:prstGeom>
          <a:noFill/>
        </p:spPr>
        <p:txBody>
          <a:bodyPr wrap="square" rtlCol="0">
            <a:spAutoFit/>
          </a:bodyPr>
          <a:lstStyle/>
          <a:p>
            <a:r>
              <a:rPr lang="da-DK" sz="6600" dirty="0" smtClean="0">
                <a:latin typeface="Helvetica"/>
                <a:cs typeface="Helvetica"/>
              </a:rPr>
              <a:t/>
            </a:r>
            <a:br>
              <a:rPr lang="da-DK" sz="6600" dirty="0" smtClean="0">
                <a:latin typeface="Helvetica"/>
                <a:cs typeface="Helvetica"/>
              </a:rPr>
            </a:br>
            <a:r>
              <a:rPr lang="da-DK" dirty="0" smtClean="0">
                <a:latin typeface="Helvetica"/>
                <a:cs typeface="Helvetica"/>
              </a:rPr>
              <a:t> </a:t>
            </a:r>
            <a:endParaRPr lang="da-DK" dirty="0">
              <a:latin typeface="Helvetica"/>
              <a:cs typeface="Helvetica"/>
            </a:endParaRPr>
          </a:p>
        </p:txBody>
      </p:sp>
    </p:spTree>
    <p:extLst>
      <p:ext uri="{BB962C8B-B14F-4D97-AF65-F5344CB8AC3E}">
        <p14:creationId xmlns:p14="http://schemas.microsoft.com/office/powerpoint/2010/main" val="416524662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7" name="Tekstfelt 6"/>
          <p:cNvSpPr txBox="1"/>
          <p:nvPr/>
        </p:nvSpPr>
        <p:spPr>
          <a:xfrm>
            <a:off x="358675" y="2057262"/>
            <a:ext cx="7958295" cy="707886"/>
          </a:xfrm>
          <a:prstGeom prst="rect">
            <a:avLst/>
          </a:prstGeom>
          <a:noFill/>
        </p:spPr>
        <p:txBody>
          <a:bodyPr wrap="square" rtlCol="0">
            <a:spAutoFit/>
          </a:bodyPr>
          <a:lstStyle/>
          <a:p>
            <a:r>
              <a:rPr lang="da-DK" sz="4000" dirty="0" smtClean="0">
                <a:solidFill>
                  <a:schemeClr val="bg1"/>
                </a:solidFill>
                <a:latin typeface="Helvetica"/>
                <a:cs typeface="Helvetica"/>
              </a:rPr>
              <a:t>Hvad er </a:t>
            </a:r>
            <a:r>
              <a:rPr lang="da-DK" sz="4000" dirty="0">
                <a:solidFill>
                  <a:schemeClr val="bg1"/>
                </a:solidFill>
                <a:latin typeface="Helvetica"/>
                <a:cs typeface="Helvetica"/>
              </a:rPr>
              <a:t>T</a:t>
            </a:r>
            <a:r>
              <a:rPr lang="da-DK" sz="4000" dirty="0" smtClean="0">
                <a:solidFill>
                  <a:schemeClr val="bg1"/>
                </a:solidFill>
                <a:latin typeface="Helvetica"/>
                <a:cs typeface="Helvetica"/>
              </a:rPr>
              <a:t>raumatisk </a:t>
            </a:r>
            <a:r>
              <a:rPr lang="da-DK" sz="4000" dirty="0">
                <a:solidFill>
                  <a:schemeClr val="bg1"/>
                </a:solidFill>
                <a:latin typeface="Helvetica"/>
                <a:cs typeface="Helvetica"/>
              </a:rPr>
              <a:t>S</a:t>
            </a:r>
            <a:r>
              <a:rPr lang="da-DK" sz="4000" dirty="0" smtClean="0">
                <a:solidFill>
                  <a:schemeClr val="bg1"/>
                </a:solidFill>
                <a:latin typeface="Helvetica"/>
                <a:cs typeface="Helvetica"/>
              </a:rPr>
              <a:t>tress?</a:t>
            </a:r>
          </a:p>
        </p:txBody>
      </p:sp>
      <p:pic>
        <p:nvPicPr>
          <p:cNvPr id="10" name="Picture 2" descr="Shark"/>
          <p:cNvPicPr>
            <a:picLocks noGrp="1" noChangeAspect="1" noChangeArrowheads="1"/>
          </p:cNvPicPr>
          <p:nvPr/>
        </p:nvPicPr>
        <p:blipFill>
          <a:blip r:embed="rId3">
            <a:extLst>
              <a:ext uri="{BEBA8EAE-BF5A-486C-A8C5-ECC9F3942E4B}">
                <a14:imgProps xmlns:a14="http://schemas.microsoft.com/office/drawing/2010/main">
                  <a14:imgLayer r:embed="rId4">
                    <a14:imgEffect>
                      <a14:colorTemperature colorTemp="5300"/>
                    </a14:imgEffect>
                    <a14:imgEffect>
                      <a14:saturation sat="33000"/>
                    </a14:imgEffect>
                  </a14:imgLayer>
                </a14:imgProps>
              </a:ext>
              <a:ext uri="{28A0092B-C50C-407E-A947-70E740481C1C}">
                <a14:useLocalDpi xmlns:a14="http://schemas.microsoft.com/office/drawing/2010/main" val="0"/>
              </a:ext>
            </a:extLst>
          </a:blip>
          <a:srcRect/>
          <a:stretch>
            <a:fillRect/>
          </a:stretch>
        </p:blipFill>
        <p:spPr bwMode="auto">
          <a:xfrm>
            <a:off x="-1" y="-6803"/>
            <a:ext cx="9180000" cy="5895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pic>
    </p:spTree>
    <p:extLst>
      <p:ext uri="{BB962C8B-B14F-4D97-AF65-F5344CB8AC3E}">
        <p14:creationId xmlns:p14="http://schemas.microsoft.com/office/powerpoint/2010/main" val="274928902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1903320"/>
            <a:ext cx="7958295" cy="3298339"/>
          </a:xfrm>
          <a:prstGeom prst="rect">
            <a:avLst/>
          </a:prstGeom>
          <a:noFill/>
        </p:spPr>
        <p:txBody>
          <a:bodyPr wrap="square" rtlCol="0">
            <a:spAutoFit/>
          </a:bodyPr>
          <a:lstStyle/>
          <a:p>
            <a:pPr>
              <a:lnSpc>
                <a:spcPct val="150000"/>
              </a:lnSpc>
            </a:pPr>
            <a:r>
              <a:rPr lang="da-DK" sz="2000" dirty="0">
                <a:latin typeface="Helvetica"/>
                <a:cs typeface="Helvetica"/>
              </a:rPr>
              <a:t>Det er ikke de objektive kendsgerninger, som afgør, om en begivenhed er </a:t>
            </a:r>
            <a:r>
              <a:rPr lang="da-DK" sz="2000" dirty="0" smtClean="0">
                <a:latin typeface="Helvetica"/>
                <a:cs typeface="Helvetica"/>
              </a:rPr>
              <a:t>traumatisk, </a:t>
            </a:r>
            <a:r>
              <a:rPr lang="da-DK" sz="2000" dirty="0">
                <a:latin typeface="Helvetica"/>
                <a:cs typeface="Helvetica"/>
              </a:rPr>
              <a:t>men din egen tanke – og følelsesmæssige oplevelse af begivenheden. </a:t>
            </a:r>
            <a:r>
              <a:rPr lang="da-DK" sz="2000" dirty="0" smtClean="0">
                <a:latin typeface="Helvetica"/>
                <a:cs typeface="Helvetica"/>
              </a:rPr>
              <a:t>Dvs. den værdi du tillægger hændelsen.</a:t>
            </a:r>
          </a:p>
          <a:p>
            <a:pPr>
              <a:lnSpc>
                <a:spcPct val="150000"/>
              </a:lnSpc>
            </a:pPr>
            <a:r>
              <a:rPr lang="da-DK" sz="2000" dirty="0" smtClean="0">
                <a:latin typeface="Helvetica"/>
                <a:cs typeface="Helvetica"/>
              </a:rPr>
              <a:t> </a:t>
            </a:r>
          </a:p>
          <a:p>
            <a:pPr>
              <a:lnSpc>
                <a:spcPct val="150000"/>
              </a:lnSpc>
            </a:pPr>
            <a:r>
              <a:rPr lang="da-DK" sz="2000" dirty="0" smtClean="0">
                <a:latin typeface="Helvetica"/>
                <a:cs typeface="Helvetica"/>
              </a:rPr>
              <a:t>Derfor </a:t>
            </a:r>
            <a:r>
              <a:rPr lang="da-DK" sz="2000" dirty="0">
                <a:latin typeface="Helvetica"/>
                <a:cs typeface="Helvetica"/>
              </a:rPr>
              <a:t>er </a:t>
            </a:r>
            <a:r>
              <a:rPr lang="da-DK" sz="2000" dirty="0" smtClean="0">
                <a:latin typeface="Helvetica"/>
                <a:cs typeface="Helvetica"/>
              </a:rPr>
              <a:t>en væsentlig </a:t>
            </a:r>
            <a:r>
              <a:rPr lang="da-DK" sz="2000" dirty="0">
                <a:latin typeface="Helvetica"/>
                <a:cs typeface="Helvetica"/>
              </a:rPr>
              <a:t>faktor for, at vi ikke hænger fast i den traumatiske </a:t>
            </a:r>
            <a:r>
              <a:rPr lang="da-DK" sz="2000" dirty="0" smtClean="0">
                <a:latin typeface="Helvetica"/>
                <a:cs typeface="Helvetica"/>
              </a:rPr>
              <a:t>oplevelse </a:t>
            </a:r>
            <a:r>
              <a:rPr lang="da-DK" sz="2000" dirty="0">
                <a:latin typeface="Helvetica"/>
                <a:cs typeface="Helvetica"/>
              </a:rPr>
              <a:t>vores måde at arbejde og styre vores </a:t>
            </a:r>
            <a:r>
              <a:rPr lang="da-DK" sz="2000" dirty="0" smtClean="0">
                <a:latin typeface="Helvetica"/>
                <a:cs typeface="Helvetica"/>
              </a:rPr>
              <a:t>tanker og overbevisninger </a:t>
            </a:r>
            <a:r>
              <a:rPr lang="da-DK" sz="2000" dirty="0">
                <a:latin typeface="Helvetica"/>
                <a:cs typeface="Helvetica"/>
              </a:rPr>
              <a:t>på. </a:t>
            </a: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Krise og traumepsykologi</a:t>
            </a:r>
            <a:endParaRPr lang="da-DK" sz="1600" dirty="0" smtClean="0">
              <a:latin typeface="Helvetica"/>
              <a:cs typeface="Helvetica"/>
            </a:endParaRPr>
          </a:p>
        </p:txBody>
      </p:sp>
    </p:spTree>
    <p:extLst>
      <p:ext uri="{BB962C8B-B14F-4D97-AF65-F5344CB8AC3E}">
        <p14:creationId xmlns:p14="http://schemas.microsoft.com/office/powerpoint/2010/main" val="285844144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2102413"/>
            <a:ext cx="7958295" cy="3477875"/>
          </a:xfrm>
          <a:prstGeom prst="rect">
            <a:avLst/>
          </a:prstGeom>
          <a:noFill/>
        </p:spPr>
        <p:txBody>
          <a:bodyPr wrap="square" rtlCol="0">
            <a:spAutoFit/>
          </a:bodyPr>
          <a:lstStyle/>
          <a:p>
            <a:r>
              <a:rPr lang="da-DK" sz="2000" b="1" dirty="0">
                <a:latin typeface="Helvetica"/>
                <a:cs typeface="Helvetica"/>
              </a:rPr>
              <a:t>At blive udsat for:</a:t>
            </a:r>
          </a:p>
          <a:p>
            <a:pPr marL="342900" indent="-342900">
              <a:buFont typeface="Arial"/>
              <a:buChar char="•"/>
            </a:pPr>
            <a:r>
              <a:rPr lang="da-DK" sz="2000" dirty="0" smtClean="0">
                <a:latin typeface="Helvetica"/>
                <a:cs typeface="Helvetica"/>
              </a:rPr>
              <a:t>Døden</a:t>
            </a:r>
            <a:endParaRPr lang="da-DK" sz="2000" dirty="0">
              <a:latin typeface="Helvetica"/>
              <a:cs typeface="Helvetica"/>
            </a:endParaRPr>
          </a:p>
          <a:p>
            <a:pPr marL="342900" indent="-342900">
              <a:buFont typeface="Arial"/>
              <a:buChar char="•"/>
            </a:pPr>
            <a:r>
              <a:rPr lang="da-DK" sz="2000" dirty="0" smtClean="0">
                <a:latin typeface="Helvetica"/>
                <a:cs typeface="Helvetica"/>
              </a:rPr>
              <a:t>Faktisk </a:t>
            </a:r>
            <a:r>
              <a:rPr lang="da-DK" sz="2000" dirty="0">
                <a:latin typeface="Helvetica"/>
                <a:cs typeface="Helvetica"/>
              </a:rPr>
              <a:t>eller </a:t>
            </a:r>
            <a:r>
              <a:rPr lang="da-DK" sz="2000" dirty="0" smtClean="0">
                <a:latin typeface="Helvetica"/>
                <a:cs typeface="Helvetica"/>
              </a:rPr>
              <a:t>risiko for alvorlig skade/vold</a:t>
            </a:r>
            <a:endParaRPr lang="da-DK" sz="2000" dirty="0">
              <a:latin typeface="Helvetica"/>
              <a:cs typeface="Helvetica"/>
            </a:endParaRPr>
          </a:p>
          <a:p>
            <a:endParaRPr lang="da-DK" sz="2000" dirty="0">
              <a:latin typeface="Helvetica"/>
              <a:cs typeface="Helvetica"/>
            </a:endParaRPr>
          </a:p>
          <a:p>
            <a:r>
              <a:rPr lang="da-DK" sz="2000" b="1" dirty="0" smtClean="0">
                <a:latin typeface="Helvetica"/>
                <a:cs typeface="Helvetica"/>
              </a:rPr>
              <a:t>Af:</a:t>
            </a:r>
          </a:p>
          <a:p>
            <a:pPr marL="285750" indent="-285750">
              <a:buFont typeface="Arial"/>
              <a:buChar char="•"/>
            </a:pPr>
            <a:r>
              <a:rPr lang="da-DK" sz="2000" dirty="0">
                <a:latin typeface="Helvetica"/>
                <a:cs typeface="Helvetica"/>
              </a:rPr>
              <a:t>Direkte eksponering</a:t>
            </a:r>
          </a:p>
          <a:p>
            <a:pPr marL="285750" indent="-285750">
              <a:buFont typeface="Arial"/>
              <a:buChar char="•"/>
            </a:pPr>
            <a:r>
              <a:rPr lang="da-DK" sz="2000" dirty="0">
                <a:latin typeface="Helvetica"/>
                <a:cs typeface="Helvetica"/>
              </a:rPr>
              <a:t>Vidne </a:t>
            </a:r>
            <a:r>
              <a:rPr lang="da-DK" sz="2000" dirty="0" smtClean="0">
                <a:latin typeface="Helvetica"/>
                <a:cs typeface="Helvetica"/>
              </a:rPr>
              <a:t>til hændelsen</a:t>
            </a:r>
            <a:endParaRPr lang="da-DK" sz="2000" dirty="0">
              <a:latin typeface="Helvetica"/>
              <a:cs typeface="Helvetica"/>
            </a:endParaRPr>
          </a:p>
          <a:p>
            <a:pPr marL="285750" indent="-285750">
              <a:buFont typeface="Arial"/>
              <a:buChar char="•"/>
            </a:pPr>
            <a:r>
              <a:rPr lang="da-DK" sz="2000" dirty="0">
                <a:latin typeface="Helvetica"/>
                <a:cs typeface="Helvetica"/>
              </a:rPr>
              <a:t>Indirekte </a:t>
            </a:r>
            <a:r>
              <a:rPr lang="da-DK" sz="2000" dirty="0" smtClean="0">
                <a:latin typeface="Helvetica"/>
                <a:cs typeface="Helvetica"/>
              </a:rPr>
              <a:t>påvirkning </a:t>
            </a:r>
            <a:r>
              <a:rPr lang="da-DK" sz="2000" dirty="0">
                <a:latin typeface="Helvetica"/>
                <a:cs typeface="Helvetica"/>
              </a:rPr>
              <a:t>af en </a:t>
            </a:r>
            <a:r>
              <a:rPr lang="da-DK" sz="2000" dirty="0" smtClean="0">
                <a:latin typeface="Helvetica"/>
                <a:cs typeface="Helvetica"/>
              </a:rPr>
              <a:t>familie/vens </a:t>
            </a:r>
            <a:r>
              <a:rPr lang="da-DK" sz="2000" dirty="0">
                <a:latin typeface="Helvetica"/>
                <a:cs typeface="Helvetica"/>
              </a:rPr>
              <a:t>traume</a:t>
            </a:r>
          </a:p>
          <a:p>
            <a:pPr marL="285750" indent="-285750">
              <a:buFont typeface="Arial"/>
              <a:buChar char="•"/>
            </a:pPr>
            <a:r>
              <a:rPr lang="da-DK" sz="2000" dirty="0">
                <a:latin typeface="Helvetica"/>
                <a:cs typeface="Helvetica"/>
              </a:rPr>
              <a:t>Gentagen eller ekstrem indirekte eksponering </a:t>
            </a:r>
            <a:r>
              <a:rPr lang="da-DK" sz="2000" dirty="0" smtClean="0">
                <a:latin typeface="Helvetica"/>
                <a:cs typeface="Helvetica"/>
              </a:rPr>
              <a:t>for detaljer </a:t>
            </a:r>
            <a:r>
              <a:rPr lang="da-DK" sz="2000" dirty="0">
                <a:latin typeface="Helvetica"/>
                <a:cs typeface="Helvetica"/>
              </a:rPr>
              <a:t>om begivenheden (r), </a:t>
            </a:r>
            <a:r>
              <a:rPr lang="da-DK" sz="2000" dirty="0" smtClean="0">
                <a:latin typeface="Helvetica"/>
                <a:cs typeface="Helvetica"/>
              </a:rPr>
              <a:t>som regel som følge </a:t>
            </a:r>
            <a:r>
              <a:rPr lang="da-DK" sz="2000" dirty="0">
                <a:latin typeface="Helvetica"/>
                <a:cs typeface="Helvetica"/>
              </a:rPr>
              <a:t>af </a:t>
            </a:r>
            <a:r>
              <a:rPr lang="da-DK" sz="2000" dirty="0" smtClean="0">
                <a:latin typeface="Helvetica"/>
                <a:cs typeface="Helvetica"/>
              </a:rPr>
              <a:t>ens arbejde</a:t>
            </a:r>
          </a:p>
          <a:p>
            <a:endParaRPr lang="da-DK" sz="2000" dirty="0" smtClean="0">
              <a:latin typeface="Helvetica"/>
              <a:cs typeface="Helvetica"/>
            </a:endParaRPr>
          </a:p>
        </p:txBody>
      </p:sp>
      <p:sp>
        <p:nvSpPr>
          <p:cNvPr id="7" name="Tekstfelt 6"/>
          <p:cNvSpPr txBox="1"/>
          <p:nvPr/>
        </p:nvSpPr>
        <p:spPr>
          <a:xfrm>
            <a:off x="723481" y="821664"/>
            <a:ext cx="7958295" cy="1077218"/>
          </a:xfrm>
          <a:prstGeom prst="rect">
            <a:avLst/>
          </a:prstGeom>
          <a:noFill/>
        </p:spPr>
        <p:txBody>
          <a:bodyPr wrap="square" rtlCol="0">
            <a:spAutoFit/>
          </a:bodyPr>
          <a:lstStyle/>
          <a:p>
            <a:pPr algn="ctr"/>
            <a:r>
              <a:rPr lang="da-DK" sz="3200" dirty="0">
                <a:latin typeface="Helvetica"/>
                <a:cs typeface="Helvetica"/>
              </a:rPr>
              <a:t>Hvad er en potentielt traumatisk </a:t>
            </a:r>
            <a:r>
              <a:rPr lang="da-DK" sz="3200" dirty="0" smtClean="0">
                <a:latin typeface="Helvetica"/>
                <a:cs typeface="Helvetica"/>
              </a:rPr>
              <a:t>begivenhed?</a:t>
            </a:r>
          </a:p>
        </p:txBody>
      </p:sp>
    </p:spTree>
    <p:extLst>
      <p:ext uri="{BB962C8B-B14F-4D97-AF65-F5344CB8AC3E}">
        <p14:creationId xmlns:p14="http://schemas.microsoft.com/office/powerpoint/2010/main" val="48395115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67764"/>
            <a:ext cx="7958295" cy="2585323"/>
          </a:xfrm>
          <a:prstGeom prst="rect">
            <a:avLst/>
          </a:prstGeom>
          <a:noFill/>
        </p:spPr>
        <p:txBody>
          <a:bodyPr wrap="square" rtlCol="0">
            <a:spAutoFit/>
          </a:bodyPr>
          <a:lstStyle/>
          <a:p>
            <a:r>
              <a:rPr lang="da-DK" dirty="0">
                <a:latin typeface="Helvetica"/>
                <a:cs typeface="Helvetica"/>
              </a:rPr>
              <a:t>Selv om der er flere måder at reagere på i forbindelse med en traumatisk hændelse, har de fleste mennesker et </a:t>
            </a:r>
            <a:r>
              <a:rPr lang="da-DK" dirty="0" smtClean="0">
                <a:latin typeface="Helvetica"/>
                <a:cs typeface="Helvetica"/>
              </a:rPr>
              <a:t>mønster, </a:t>
            </a:r>
            <a:r>
              <a:rPr lang="da-DK" dirty="0">
                <a:latin typeface="Helvetica"/>
                <a:cs typeface="Helvetica"/>
              </a:rPr>
              <a:t>der er en kombination af trussel, angst og tab. Under en traumatisk </a:t>
            </a:r>
            <a:r>
              <a:rPr lang="da-DK" dirty="0" smtClean="0">
                <a:latin typeface="Helvetica"/>
                <a:cs typeface="Helvetica"/>
              </a:rPr>
              <a:t>hændelse </a:t>
            </a:r>
            <a:r>
              <a:rPr lang="da-DK" dirty="0">
                <a:latin typeface="Helvetica"/>
                <a:cs typeface="Helvetica"/>
              </a:rPr>
              <a:t>kan disse </a:t>
            </a:r>
            <a:r>
              <a:rPr lang="da-DK" dirty="0" smtClean="0">
                <a:latin typeface="Helvetica"/>
                <a:cs typeface="Helvetica"/>
              </a:rPr>
              <a:t>optræde </a:t>
            </a:r>
            <a:r>
              <a:rPr lang="da-DK" dirty="0">
                <a:latin typeface="Helvetica"/>
                <a:cs typeface="Helvetica"/>
              </a:rPr>
              <a:t>hurtigt, uforudsigeligt og i en intens grad. </a:t>
            </a:r>
          </a:p>
          <a:p>
            <a:r>
              <a:rPr lang="da-DK" dirty="0">
                <a:latin typeface="Helvetica"/>
                <a:cs typeface="Helvetica"/>
              </a:rPr>
              <a:t> </a:t>
            </a:r>
          </a:p>
          <a:p>
            <a:r>
              <a:rPr lang="da-DK" b="1" dirty="0">
                <a:latin typeface="Helvetica"/>
                <a:cs typeface="Helvetica"/>
              </a:rPr>
              <a:t>TRUSSEL</a:t>
            </a:r>
            <a:r>
              <a:rPr lang="da-DK" dirty="0">
                <a:latin typeface="Helvetica"/>
                <a:cs typeface="Helvetica"/>
              </a:rPr>
              <a:t> – Den traumatiske hændelse </a:t>
            </a:r>
            <a:r>
              <a:rPr lang="da-DK" dirty="0" smtClean="0">
                <a:latin typeface="Helvetica"/>
                <a:cs typeface="Helvetica"/>
              </a:rPr>
              <a:t>opfattes </a:t>
            </a:r>
            <a:r>
              <a:rPr lang="da-DK" dirty="0">
                <a:latin typeface="Helvetica"/>
                <a:cs typeface="Helvetica"/>
              </a:rPr>
              <a:t>som en trussel på livet eller dine </a:t>
            </a:r>
            <a:r>
              <a:rPr lang="da-DK" dirty="0" smtClean="0">
                <a:latin typeface="Helvetica"/>
                <a:cs typeface="Helvetica"/>
              </a:rPr>
              <a:t>kerneoverbevisninger</a:t>
            </a:r>
            <a:r>
              <a:rPr lang="da-DK" dirty="0">
                <a:latin typeface="Helvetica"/>
                <a:cs typeface="Helvetica"/>
              </a:rPr>
              <a:t>.</a:t>
            </a:r>
          </a:p>
          <a:p>
            <a:r>
              <a:rPr lang="da-DK" dirty="0">
                <a:latin typeface="Helvetica"/>
                <a:cs typeface="Helvetica"/>
              </a:rPr>
              <a:t> </a:t>
            </a:r>
          </a:p>
          <a:p>
            <a:r>
              <a:rPr lang="da-DK" dirty="0">
                <a:latin typeface="Helvetica"/>
                <a:cs typeface="Helvetica"/>
              </a:rPr>
              <a:t>Reaktion = personen kan opleve ophidselse, voldsom vrede og frygt.</a:t>
            </a: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Krisepsykologi</a:t>
            </a:r>
          </a:p>
        </p:txBody>
      </p:sp>
    </p:spTree>
    <p:extLst>
      <p:ext uri="{BB962C8B-B14F-4D97-AF65-F5344CB8AC3E}">
        <p14:creationId xmlns:p14="http://schemas.microsoft.com/office/powerpoint/2010/main" val="363831365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67764"/>
            <a:ext cx="7958295" cy="3139321"/>
          </a:xfrm>
          <a:prstGeom prst="rect">
            <a:avLst/>
          </a:prstGeom>
          <a:noFill/>
        </p:spPr>
        <p:txBody>
          <a:bodyPr wrap="square" rtlCol="0">
            <a:spAutoFit/>
          </a:bodyPr>
          <a:lstStyle/>
          <a:p>
            <a:r>
              <a:rPr lang="da-DK" b="1" dirty="0">
                <a:latin typeface="Helvetica"/>
                <a:cs typeface="Helvetica"/>
              </a:rPr>
              <a:t>FRYGT</a:t>
            </a:r>
            <a:r>
              <a:rPr lang="da-DK" dirty="0">
                <a:latin typeface="Helvetica"/>
                <a:cs typeface="Helvetica"/>
              </a:rPr>
              <a:t> – Når man bliver udsat for voldsom død eller skade</a:t>
            </a:r>
          </a:p>
          <a:p>
            <a:r>
              <a:rPr lang="da-DK" dirty="0">
                <a:latin typeface="Helvetica"/>
                <a:cs typeface="Helvetica"/>
              </a:rPr>
              <a:t> </a:t>
            </a:r>
          </a:p>
          <a:p>
            <a:r>
              <a:rPr lang="da-DK" dirty="0">
                <a:latin typeface="Helvetica"/>
                <a:cs typeface="Helvetica"/>
              </a:rPr>
              <a:t>Reaktion = den enkelte oplever påtrængende reaktioner – tanker, minder, flashback, </a:t>
            </a:r>
            <a:r>
              <a:rPr lang="da-DK" dirty="0" smtClean="0">
                <a:latin typeface="Helvetica"/>
                <a:cs typeface="Helvetica"/>
              </a:rPr>
              <a:t>mareridt</a:t>
            </a:r>
            <a:endParaRPr lang="da-DK" dirty="0">
              <a:latin typeface="Helvetica"/>
              <a:cs typeface="Helvetica"/>
            </a:endParaRPr>
          </a:p>
          <a:p>
            <a:r>
              <a:rPr lang="da-DK" dirty="0">
                <a:latin typeface="Helvetica"/>
                <a:cs typeface="Helvetica"/>
              </a:rPr>
              <a:t> </a:t>
            </a:r>
          </a:p>
          <a:p>
            <a:r>
              <a:rPr lang="da-DK" b="1" dirty="0">
                <a:latin typeface="Helvetica"/>
                <a:cs typeface="Helvetica"/>
              </a:rPr>
              <a:t>TAB</a:t>
            </a:r>
            <a:r>
              <a:rPr lang="da-DK" dirty="0">
                <a:latin typeface="Helvetica"/>
                <a:cs typeface="Helvetica"/>
              </a:rPr>
              <a:t> - når et centralt aspekt af selvet er tabt – det kan være tab af personlige genstande, det kan være tab af selvværd, selvtillid eller en ødelagt opfattelse af vores sikkerhed. Tab kan også være tabet af en specifik person, partner eller ven. </a:t>
            </a:r>
          </a:p>
          <a:p>
            <a:r>
              <a:rPr lang="da-DK" dirty="0">
                <a:latin typeface="Helvetica"/>
                <a:cs typeface="Helvetica"/>
              </a:rPr>
              <a:t> </a:t>
            </a:r>
          </a:p>
          <a:p>
            <a:r>
              <a:rPr lang="da-DK" dirty="0">
                <a:latin typeface="Helvetica"/>
                <a:cs typeface="Helvetica"/>
              </a:rPr>
              <a:t>Reaktion = </a:t>
            </a:r>
            <a:r>
              <a:rPr lang="da-DK" dirty="0" smtClean="0">
                <a:latin typeface="Helvetica"/>
                <a:cs typeface="Helvetica"/>
              </a:rPr>
              <a:t>Personer, </a:t>
            </a:r>
            <a:r>
              <a:rPr lang="da-DK" dirty="0">
                <a:latin typeface="Helvetica"/>
                <a:cs typeface="Helvetica"/>
              </a:rPr>
              <a:t>der oplever en voldsom </a:t>
            </a:r>
            <a:r>
              <a:rPr lang="da-DK" dirty="0" smtClean="0">
                <a:latin typeface="Helvetica"/>
                <a:cs typeface="Helvetica"/>
              </a:rPr>
              <a:t>død, </a:t>
            </a:r>
            <a:r>
              <a:rPr lang="da-DK" dirty="0">
                <a:latin typeface="Helvetica"/>
                <a:cs typeface="Helvetica"/>
              </a:rPr>
              <a:t>oplever sorg.</a:t>
            </a: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Krisepsykologi</a:t>
            </a:r>
          </a:p>
        </p:txBody>
      </p:sp>
    </p:spTree>
    <p:extLst>
      <p:ext uri="{BB962C8B-B14F-4D97-AF65-F5344CB8AC3E}">
        <p14:creationId xmlns:p14="http://schemas.microsoft.com/office/powerpoint/2010/main" val="23367252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67764"/>
            <a:ext cx="7958295" cy="3416320"/>
          </a:xfrm>
          <a:prstGeom prst="rect">
            <a:avLst/>
          </a:prstGeom>
          <a:noFill/>
        </p:spPr>
        <p:txBody>
          <a:bodyPr wrap="square" rtlCol="0">
            <a:spAutoFit/>
          </a:bodyPr>
          <a:lstStyle/>
          <a:p>
            <a:r>
              <a:rPr lang="da-DK" b="1" dirty="0" smtClean="0"/>
              <a:t>Opgave:</a:t>
            </a:r>
            <a:endParaRPr lang="da-DK" b="1" dirty="0"/>
          </a:p>
          <a:p>
            <a:r>
              <a:rPr lang="da-DK" dirty="0"/>
              <a:t>Du er på arbejde og bliver kaldt til en </a:t>
            </a:r>
            <a:r>
              <a:rPr lang="da-DK" dirty="0" smtClean="0"/>
              <a:t>ulykke, </a:t>
            </a:r>
            <a:r>
              <a:rPr lang="da-DK" dirty="0"/>
              <a:t>hvor 3 lokale </a:t>
            </a:r>
            <a:r>
              <a:rPr lang="da-DK" dirty="0" smtClean="0"/>
              <a:t>er kørt galt. </a:t>
            </a:r>
            <a:r>
              <a:rPr lang="da-DK" dirty="0"/>
              <a:t>Du bliver </a:t>
            </a:r>
            <a:r>
              <a:rPr lang="da-DK" dirty="0" smtClean="0"/>
              <a:t>fulgt </a:t>
            </a:r>
            <a:r>
              <a:rPr lang="da-DK" dirty="0"/>
              <a:t>af en erfaren kollega. Den ene er slået ihjel, og de to andre er kommet slemt til skade. Du bliver bekymret for, at du ikke kan </a:t>
            </a:r>
            <a:r>
              <a:rPr lang="da-DK" dirty="0" smtClean="0"/>
              <a:t>håndtere, </a:t>
            </a:r>
            <a:r>
              <a:rPr lang="da-DK" dirty="0"/>
              <a:t>hvad du vil </a:t>
            </a:r>
            <a:r>
              <a:rPr lang="da-DK" dirty="0" smtClean="0"/>
              <a:t>opleve. </a:t>
            </a:r>
            <a:r>
              <a:rPr lang="da-DK" dirty="0"/>
              <a:t>Du oplever sommerfugle i maven, tankemylder osv. Ved ankomsten ser du en død person med meget voldsomme skader. Du har ikke set noget lignende før, og du </a:t>
            </a:r>
            <a:r>
              <a:rPr lang="da-DK" dirty="0" smtClean="0"/>
              <a:t>oplever, </a:t>
            </a:r>
            <a:r>
              <a:rPr lang="da-DK" dirty="0"/>
              <a:t>det løber dig koldt ned af ryggen, hjertebanken, en knude i maven og et konstant billede i dit hoved af personens ansigt</a:t>
            </a:r>
            <a:r>
              <a:rPr lang="da-DK" dirty="0" smtClean="0"/>
              <a:t>.</a:t>
            </a:r>
            <a:r>
              <a:rPr lang="da-DK" b="1" dirty="0" smtClean="0"/>
              <a:t> </a:t>
            </a:r>
            <a:r>
              <a:rPr lang="da-DK" dirty="0"/>
              <a:t>Du bliver ved med at se personens ansigt for dig i en periode efter </a:t>
            </a:r>
            <a:r>
              <a:rPr lang="da-DK" dirty="0" smtClean="0"/>
              <a:t>hændelsen, </a:t>
            </a:r>
            <a:r>
              <a:rPr lang="da-DK" dirty="0"/>
              <a:t>og det bringer følelsen </a:t>
            </a:r>
            <a:r>
              <a:rPr lang="da-DK" dirty="0" smtClean="0"/>
              <a:t>tilbage, </a:t>
            </a:r>
            <a:r>
              <a:rPr lang="da-DK" dirty="0"/>
              <a:t>som du </a:t>
            </a:r>
            <a:r>
              <a:rPr lang="da-DK" dirty="0" smtClean="0"/>
              <a:t>havde, </a:t>
            </a:r>
            <a:r>
              <a:rPr lang="da-DK" dirty="0"/>
              <a:t>da du så ham. På vej tilbage fra </a:t>
            </a:r>
            <a:r>
              <a:rPr lang="da-DK" dirty="0" smtClean="0"/>
              <a:t>ulykken </a:t>
            </a:r>
            <a:r>
              <a:rPr lang="da-DK" dirty="0"/>
              <a:t>spørger en kollega til ulykken og gør grin </a:t>
            </a:r>
            <a:r>
              <a:rPr lang="da-DK" dirty="0" smtClean="0"/>
              <a:t>med, </a:t>
            </a:r>
            <a:r>
              <a:rPr lang="da-DK" dirty="0"/>
              <a:t>at du </a:t>
            </a:r>
            <a:r>
              <a:rPr lang="da-DK" dirty="0" smtClean="0"/>
              <a:t>reagerer </a:t>
            </a:r>
            <a:r>
              <a:rPr lang="da-DK" dirty="0"/>
              <a:t>på ulykken. Som følge af dette oplever du en følelse af afvisning, ledsaget af en følelse af at blive ked af det og med selvkritiske </a:t>
            </a:r>
            <a:r>
              <a:rPr lang="da-DK" dirty="0" smtClean="0"/>
              <a:t>tanker.</a:t>
            </a:r>
            <a:endParaRPr lang="da-DK" dirty="0"/>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Opgave – Frygt, tab og trussel</a:t>
            </a:r>
          </a:p>
        </p:txBody>
      </p:sp>
    </p:spTree>
    <p:extLst>
      <p:ext uri="{BB962C8B-B14F-4D97-AF65-F5344CB8AC3E}">
        <p14:creationId xmlns:p14="http://schemas.microsoft.com/office/powerpoint/2010/main" val="231470317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67764"/>
            <a:ext cx="7958295" cy="3970318"/>
          </a:xfrm>
          <a:prstGeom prst="rect">
            <a:avLst/>
          </a:prstGeom>
          <a:noFill/>
        </p:spPr>
        <p:txBody>
          <a:bodyPr wrap="square" rtlCol="0">
            <a:spAutoFit/>
          </a:bodyPr>
          <a:lstStyle/>
          <a:p>
            <a:r>
              <a:rPr lang="en-US" b="1" dirty="0"/>
              <a:t>Eksempel</a:t>
            </a:r>
            <a:endParaRPr lang="da-DK" b="1" dirty="0"/>
          </a:p>
          <a:p>
            <a:r>
              <a:rPr lang="da-DK" dirty="0"/>
              <a:t>Du er på arbejde og bliver kaldt til en ulykke hvor 3 lokale </a:t>
            </a:r>
            <a:r>
              <a:rPr lang="da-DK" dirty="0" smtClean="0"/>
              <a:t>er kørt galt. </a:t>
            </a:r>
            <a:r>
              <a:rPr lang="da-DK" dirty="0"/>
              <a:t>Du bliver </a:t>
            </a:r>
            <a:r>
              <a:rPr lang="da-DK" dirty="0" smtClean="0"/>
              <a:t>fulgt </a:t>
            </a:r>
            <a:r>
              <a:rPr lang="da-DK" dirty="0"/>
              <a:t>af en erfaren kollega. Den ene er slået ihjel, og de to andre er kommet slemt til skade. Du bliver bekymret for, at du ikke kan </a:t>
            </a:r>
            <a:r>
              <a:rPr lang="da-DK" dirty="0" smtClean="0"/>
              <a:t>håndtere, </a:t>
            </a:r>
            <a:r>
              <a:rPr lang="da-DK" dirty="0"/>
              <a:t>hvad du vil opleve. – </a:t>
            </a:r>
            <a:r>
              <a:rPr lang="da-DK" b="1" dirty="0"/>
              <a:t>dette er en trussel</a:t>
            </a:r>
            <a:r>
              <a:rPr lang="da-DK" dirty="0"/>
              <a:t>. Du oplever sommerfugle i maven, tankemylder osv. Ved ankomsten ser du en død person med meget voldsomme skader. Du har ikke set noget lignende før, og du </a:t>
            </a:r>
            <a:r>
              <a:rPr lang="da-DK" dirty="0" smtClean="0"/>
              <a:t>oplever, </a:t>
            </a:r>
            <a:r>
              <a:rPr lang="da-DK" dirty="0"/>
              <a:t>det løber dig koldt ned af ryggen, hjertebanken, en knude i maven og et konstant billede i dit hoved af personens ansigt. – </a:t>
            </a:r>
            <a:r>
              <a:rPr lang="da-DK" b="1" dirty="0"/>
              <a:t>dette er frygt. </a:t>
            </a:r>
            <a:r>
              <a:rPr lang="da-DK" dirty="0"/>
              <a:t>Du bliver ved med at se personens ansigt for dig i en periode efter </a:t>
            </a:r>
            <a:r>
              <a:rPr lang="da-DK" dirty="0" smtClean="0"/>
              <a:t>hændelsen, </a:t>
            </a:r>
            <a:r>
              <a:rPr lang="da-DK" dirty="0"/>
              <a:t>og det bringer følelsen </a:t>
            </a:r>
            <a:r>
              <a:rPr lang="da-DK" dirty="0" smtClean="0"/>
              <a:t>tilbage, </a:t>
            </a:r>
            <a:r>
              <a:rPr lang="da-DK" dirty="0"/>
              <a:t>som du </a:t>
            </a:r>
            <a:r>
              <a:rPr lang="da-DK" dirty="0" smtClean="0"/>
              <a:t>havde, </a:t>
            </a:r>
            <a:r>
              <a:rPr lang="da-DK" dirty="0"/>
              <a:t>da du så ham. På vej tilbage fra </a:t>
            </a:r>
            <a:r>
              <a:rPr lang="da-DK" dirty="0" smtClean="0"/>
              <a:t>ulykken </a:t>
            </a:r>
            <a:r>
              <a:rPr lang="da-DK" dirty="0"/>
              <a:t>spørger en kollega til </a:t>
            </a:r>
            <a:r>
              <a:rPr lang="da-DK" dirty="0" smtClean="0"/>
              <a:t>ulykken, </a:t>
            </a:r>
            <a:r>
              <a:rPr lang="da-DK" dirty="0"/>
              <a:t>og gør grin med at du </a:t>
            </a:r>
            <a:r>
              <a:rPr lang="da-DK" dirty="0" smtClean="0"/>
              <a:t>reagerer </a:t>
            </a:r>
            <a:r>
              <a:rPr lang="da-DK" dirty="0"/>
              <a:t>på ulykken. Som følge af dette oplever du en følelse af afvisning, ledsaget af en følelse af at blive ked af det og med selvkritiske tanker – </a:t>
            </a:r>
            <a:r>
              <a:rPr lang="da-DK" b="1" dirty="0"/>
              <a:t>dette er tab, i dette </a:t>
            </a:r>
            <a:r>
              <a:rPr lang="da-DK" b="1" dirty="0" smtClean="0"/>
              <a:t>tilfælde af </a:t>
            </a:r>
            <a:r>
              <a:rPr lang="da-DK" b="1" dirty="0"/>
              <a:t>selvværd.</a:t>
            </a:r>
            <a:endParaRPr lang="da-DK" dirty="0"/>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Opgave - løsning</a:t>
            </a:r>
          </a:p>
        </p:txBody>
      </p:sp>
    </p:spTree>
    <p:extLst>
      <p:ext uri="{BB962C8B-B14F-4D97-AF65-F5344CB8AC3E}">
        <p14:creationId xmlns:p14="http://schemas.microsoft.com/office/powerpoint/2010/main" val="22553540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1864836"/>
            <a:ext cx="7958295" cy="3760004"/>
          </a:xfrm>
          <a:prstGeom prst="rect">
            <a:avLst/>
          </a:prstGeom>
          <a:noFill/>
        </p:spPr>
        <p:txBody>
          <a:bodyPr wrap="square" rtlCol="0">
            <a:spAutoFit/>
          </a:bodyPr>
          <a:lstStyle/>
          <a:p>
            <a:pPr marL="342900" indent="-342900">
              <a:lnSpc>
                <a:spcPct val="150000"/>
              </a:lnSpc>
              <a:buFont typeface="Arial"/>
              <a:buChar char="•"/>
            </a:pPr>
            <a:r>
              <a:rPr lang="da-DK" sz="2000" dirty="0">
                <a:solidFill>
                  <a:srgbClr val="000000"/>
                </a:solidFill>
                <a:latin typeface="Helvetica"/>
                <a:cs typeface="Helvetica"/>
              </a:rPr>
              <a:t>Altid en risiko</a:t>
            </a:r>
          </a:p>
          <a:p>
            <a:pPr marL="342900" indent="-342900">
              <a:lnSpc>
                <a:spcPct val="150000"/>
              </a:lnSpc>
              <a:buFont typeface="Arial"/>
              <a:buChar char="•"/>
            </a:pPr>
            <a:r>
              <a:rPr lang="da-DK" sz="2000" dirty="0">
                <a:solidFill>
                  <a:srgbClr val="000000"/>
                </a:solidFill>
                <a:latin typeface="Helvetica"/>
                <a:cs typeface="Helvetica"/>
              </a:rPr>
              <a:t>Fokus på forebyggelse</a:t>
            </a:r>
          </a:p>
          <a:p>
            <a:pPr marL="342900" indent="-342900">
              <a:lnSpc>
                <a:spcPct val="150000"/>
              </a:lnSpc>
              <a:buFont typeface="Arial"/>
              <a:buChar char="•"/>
            </a:pPr>
            <a:r>
              <a:rPr lang="da-DK" sz="2000" dirty="0">
                <a:solidFill>
                  <a:srgbClr val="000000"/>
                </a:solidFill>
                <a:latin typeface="Helvetica"/>
                <a:cs typeface="Helvetica"/>
              </a:rPr>
              <a:t>Tildens til at udvikle symptomer og </a:t>
            </a:r>
            <a:r>
              <a:rPr lang="da-DK" sz="2000" dirty="0" smtClean="0">
                <a:solidFill>
                  <a:srgbClr val="000000"/>
                </a:solidFill>
                <a:latin typeface="Helvetica"/>
                <a:cs typeface="Helvetica"/>
              </a:rPr>
              <a:t>reaktioner </a:t>
            </a:r>
            <a:r>
              <a:rPr lang="da-DK" sz="2000" dirty="0">
                <a:solidFill>
                  <a:srgbClr val="000000"/>
                </a:solidFill>
                <a:latin typeface="Helvetica"/>
                <a:cs typeface="Helvetica"/>
              </a:rPr>
              <a:t>der minder om den ramtes</a:t>
            </a:r>
          </a:p>
          <a:p>
            <a:pPr marL="342900" indent="-342900">
              <a:lnSpc>
                <a:spcPct val="150000"/>
              </a:lnSpc>
              <a:buFont typeface="Arial"/>
              <a:buChar char="•"/>
            </a:pPr>
            <a:r>
              <a:rPr lang="da-DK" sz="2000" dirty="0" err="1">
                <a:solidFill>
                  <a:srgbClr val="000000"/>
                </a:solidFill>
                <a:latin typeface="Helvetica"/>
                <a:cs typeface="Helvetica"/>
              </a:rPr>
              <a:t>Udbrændthed</a:t>
            </a:r>
            <a:r>
              <a:rPr lang="da-DK" sz="2000" dirty="0">
                <a:solidFill>
                  <a:srgbClr val="000000"/>
                </a:solidFill>
                <a:latin typeface="Helvetica"/>
                <a:cs typeface="Helvetica"/>
              </a:rPr>
              <a:t> – en stressreaktion</a:t>
            </a:r>
          </a:p>
          <a:p>
            <a:pPr marL="342900" indent="-342900">
              <a:lnSpc>
                <a:spcPct val="150000"/>
              </a:lnSpc>
              <a:buFont typeface="Arial"/>
              <a:buChar char="•"/>
            </a:pPr>
            <a:r>
              <a:rPr lang="da-DK" sz="2000" dirty="0">
                <a:solidFill>
                  <a:srgbClr val="000000"/>
                </a:solidFill>
                <a:latin typeface="Helvetica"/>
                <a:cs typeface="Helvetica"/>
              </a:rPr>
              <a:t>Distancerer sig til og bliver kynisk i forhold </a:t>
            </a:r>
          </a:p>
          <a:p>
            <a:pPr marL="342900" indent="-342900">
              <a:lnSpc>
                <a:spcPct val="150000"/>
              </a:lnSpc>
              <a:buFont typeface="Arial"/>
              <a:buChar char="•"/>
            </a:pPr>
            <a:r>
              <a:rPr lang="da-DK" sz="2000" dirty="0">
                <a:solidFill>
                  <a:srgbClr val="000000"/>
                </a:solidFill>
                <a:latin typeface="Helvetica"/>
                <a:cs typeface="Helvetica"/>
              </a:rPr>
              <a:t>Mindre interesse i sin personlige og faglige udvikling, og at man tror mindre på sin egen faglige formåen og på sig selv </a:t>
            </a: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Sekundær traumatisering</a:t>
            </a:r>
            <a:endParaRPr lang="da-DK" sz="1600" dirty="0" smtClean="0">
              <a:latin typeface="Helvetica"/>
              <a:cs typeface="Helvetica"/>
            </a:endParaRPr>
          </a:p>
        </p:txBody>
      </p:sp>
    </p:spTree>
    <p:extLst>
      <p:ext uri="{BB962C8B-B14F-4D97-AF65-F5344CB8AC3E}">
        <p14:creationId xmlns:p14="http://schemas.microsoft.com/office/powerpoint/2010/main" val="262489667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1864836"/>
            <a:ext cx="7958295" cy="3298339"/>
          </a:xfrm>
          <a:prstGeom prst="rect">
            <a:avLst/>
          </a:prstGeom>
          <a:noFill/>
        </p:spPr>
        <p:txBody>
          <a:bodyPr wrap="square" rtlCol="0">
            <a:spAutoFit/>
          </a:bodyPr>
          <a:lstStyle/>
          <a:p>
            <a:pPr marL="342900" indent="-342900">
              <a:lnSpc>
                <a:spcPct val="150000"/>
              </a:lnSpc>
              <a:buFont typeface="Arial"/>
              <a:buChar char="•"/>
            </a:pPr>
            <a:r>
              <a:rPr lang="da-DK" sz="2000" dirty="0">
                <a:solidFill>
                  <a:srgbClr val="000000"/>
                </a:solidFill>
                <a:latin typeface="Helvetica"/>
                <a:cs typeface="Helvetica"/>
              </a:rPr>
              <a:t>Ofte kigger vi de forkerte </a:t>
            </a:r>
            <a:r>
              <a:rPr lang="da-DK" sz="2000" dirty="0" smtClean="0">
                <a:solidFill>
                  <a:srgbClr val="000000"/>
                </a:solidFill>
                <a:latin typeface="Helvetica"/>
                <a:cs typeface="Helvetica"/>
              </a:rPr>
              <a:t>steder, </a:t>
            </a:r>
            <a:r>
              <a:rPr lang="da-DK" sz="2000" dirty="0">
                <a:solidFill>
                  <a:srgbClr val="000000"/>
                </a:solidFill>
                <a:latin typeface="Helvetica"/>
                <a:cs typeface="Helvetica"/>
              </a:rPr>
              <a:t>når vi ser </a:t>
            </a:r>
            <a:r>
              <a:rPr lang="da-DK" sz="2000" dirty="0" smtClean="0">
                <a:solidFill>
                  <a:srgbClr val="000000"/>
                </a:solidFill>
                <a:latin typeface="Helvetica"/>
                <a:cs typeface="Helvetica"/>
              </a:rPr>
              <a:t>en udmattet medarbejder men mange sygedage</a:t>
            </a:r>
            <a:endParaRPr lang="da-DK" sz="2000" dirty="0">
              <a:solidFill>
                <a:srgbClr val="000000"/>
              </a:solidFill>
              <a:latin typeface="Helvetica"/>
              <a:cs typeface="Helvetica"/>
            </a:endParaRPr>
          </a:p>
          <a:p>
            <a:pPr marL="342900" indent="-342900">
              <a:lnSpc>
                <a:spcPct val="150000"/>
              </a:lnSpc>
              <a:buFont typeface="Arial"/>
              <a:buChar char="•"/>
            </a:pPr>
            <a:r>
              <a:rPr lang="da-DK" sz="2000" dirty="0">
                <a:solidFill>
                  <a:srgbClr val="000000"/>
                </a:solidFill>
                <a:latin typeface="Helvetica"/>
                <a:cs typeface="Helvetica"/>
              </a:rPr>
              <a:t>Tiden har ændret sig – flere krav, flere </a:t>
            </a:r>
            <a:r>
              <a:rPr lang="da-DK" sz="2000" dirty="0" smtClean="0">
                <a:solidFill>
                  <a:srgbClr val="000000"/>
                </a:solidFill>
                <a:latin typeface="Helvetica"/>
                <a:cs typeface="Helvetica"/>
              </a:rPr>
              <a:t>undskyldninger</a:t>
            </a:r>
            <a:endParaRPr lang="da-DK" sz="2000" dirty="0">
              <a:solidFill>
                <a:srgbClr val="000000"/>
              </a:solidFill>
              <a:latin typeface="Helvetica"/>
              <a:cs typeface="Helvetica"/>
            </a:endParaRPr>
          </a:p>
          <a:p>
            <a:pPr marL="342900" indent="-342900">
              <a:lnSpc>
                <a:spcPct val="150000"/>
              </a:lnSpc>
              <a:buFont typeface="Arial"/>
              <a:buChar char="•"/>
            </a:pPr>
            <a:r>
              <a:rPr lang="da-DK" sz="2000" dirty="0">
                <a:solidFill>
                  <a:srgbClr val="000000"/>
                </a:solidFill>
                <a:latin typeface="Helvetica"/>
                <a:cs typeface="Helvetica"/>
              </a:rPr>
              <a:t>Vi lader som om, vi er der for </a:t>
            </a:r>
            <a:r>
              <a:rPr lang="da-DK" sz="2000" dirty="0" smtClean="0">
                <a:solidFill>
                  <a:srgbClr val="000000"/>
                </a:solidFill>
                <a:latin typeface="Helvetica"/>
                <a:cs typeface="Helvetica"/>
              </a:rPr>
              <a:t>hinanden</a:t>
            </a:r>
            <a:endParaRPr lang="da-DK" sz="2000" dirty="0">
              <a:solidFill>
                <a:srgbClr val="000000"/>
              </a:solidFill>
              <a:latin typeface="Helvetica"/>
              <a:cs typeface="Helvetica"/>
            </a:endParaRPr>
          </a:p>
          <a:p>
            <a:pPr marL="342900" indent="-342900">
              <a:lnSpc>
                <a:spcPct val="150000"/>
              </a:lnSpc>
              <a:buFont typeface="Arial"/>
              <a:buChar char="•"/>
            </a:pPr>
            <a:r>
              <a:rPr lang="da-DK" sz="2000" dirty="0">
                <a:solidFill>
                  <a:srgbClr val="000000"/>
                </a:solidFill>
                <a:latin typeface="Helvetica"/>
                <a:cs typeface="Helvetica"/>
              </a:rPr>
              <a:t>Symptomer på sekundær traumatisering og </a:t>
            </a:r>
            <a:r>
              <a:rPr lang="da-DK" sz="2000" dirty="0" err="1">
                <a:solidFill>
                  <a:srgbClr val="000000"/>
                </a:solidFill>
                <a:latin typeface="Helvetica"/>
                <a:cs typeface="Helvetica"/>
              </a:rPr>
              <a:t>udbrændthed</a:t>
            </a:r>
            <a:r>
              <a:rPr lang="da-DK" sz="2000" dirty="0">
                <a:solidFill>
                  <a:srgbClr val="000000"/>
                </a:solidFill>
                <a:latin typeface="Helvetica"/>
                <a:cs typeface="Helvetica"/>
              </a:rPr>
              <a:t> overlapper dog </a:t>
            </a:r>
            <a:r>
              <a:rPr lang="da-DK" sz="2000" dirty="0" smtClean="0">
                <a:solidFill>
                  <a:srgbClr val="000000"/>
                </a:solidFill>
                <a:latin typeface="Helvetica"/>
                <a:cs typeface="Helvetica"/>
              </a:rPr>
              <a:t>hinanden</a:t>
            </a:r>
          </a:p>
          <a:p>
            <a:pPr marL="342900" indent="-342900">
              <a:lnSpc>
                <a:spcPct val="150000"/>
              </a:lnSpc>
              <a:buFont typeface="Arial"/>
              <a:buChar char="•"/>
            </a:pPr>
            <a:r>
              <a:rPr lang="da-DK" sz="2000" dirty="0" smtClean="0">
                <a:solidFill>
                  <a:srgbClr val="000000"/>
                </a:solidFill>
                <a:latin typeface="Helvetica"/>
                <a:cs typeface="Helvetica"/>
              </a:rPr>
              <a:t>Ved </a:t>
            </a:r>
            <a:r>
              <a:rPr lang="da-DK" sz="2000" dirty="0" err="1" smtClean="0">
                <a:solidFill>
                  <a:srgbClr val="000000"/>
                </a:solidFill>
                <a:latin typeface="Helvetica"/>
                <a:cs typeface="Helvetica"/>
              </a:rPr>
              <a:t>udbrændthed</a:t>
            </a:r>
            <a:r>
              <a:rPr lang="da-DK" sz="2000" dirty="0" smtClean="0">
                <a:solidFill>
                  <a:srgbClr val="000000"/>
                </a:solidFill>
                <a:latin typeface="Helvetica"/>
                <a:cs typeface="Helvetica"/>
              </a:rPr>
              <a:t> er det sidste græsstrå knækket</a:t>
            </a:r>
            <a:endParaRPr lang="da-DK" sz="2000" dirty="0">
              <a:solidFill>
                <a:srgbClr val="000000"/>
              </a:solidFill>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Det sidste strå knækker - </a:t>
            </a:r>
            <a:r>
              <a:rPr lang="da-DK" sz="3200" dirty="0" err="1" smtClean="0">
                <a:latin typeface="Helvetica"/>
                <a:cs typeface="Helvetica"/>
              </a:rPr>
              <a:t>udbrændthed</a:t>
            </a:r>
            <a:endParaRPr lang="da-DK" sz="1600" dirty="0" smtClean="0">
              <a:latin typeface="Helvetica"/>
              <a:cs typeface="Helvetica"/>
            </a:endParaRPr>
          </a:p>
        </p:txBody>
      </p:sp>
    </p:spTree>
    <p:extLst>
      <p:ext uri="{BB962C8B-B14F-4D97-AF65-F5344CB8AC3E}">
        <p14:creationId xmlns:p14="http://schemas.microsoft.com/office/powerpoint/2010/main" val="274305179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1864836"/>
            <a:ext cx="7958295" cy="4401205"/>
          </a:xfrm>
          <a:prstGeom prst="rect">
            <a:avLst/>
          </a:prstGeom>
          <a:noFill/>
        </p:spPr>
        <p:txBody>
          <a:bodyPr wrap="square" rtlCol="0">
            <a:spAutoFit/>
          </a:bodyPr>
          <a:lstStyle/>
          <a:p>
            <a:r>
              <a:rPr lang="da-DK" sz="2000" dirty="0">
                <a:latin typeface="Helvetica"/>
                <a:cs typeface="Helvetica"/>
              </a:rPr>
              <a:t>Post Traumatisk Stress Syndrom (PTSD) er en følge </a:t>
            </a:r>
            <a:r>
              <a:rPr lang="da-DK" sz="2000" dirty="0" smtClean="0">
                <a:latin typeface="Helvetica"/>
                <a:cs typeface="Helvetica"/>
              </a:rPr>
              <a:t>af, </a:t>
            </a:r>
            <a:r>
              <a:rPr lang="da-DK" sz="2000" dirty="0">
                <a:latin typeface="Helvetica"/>
                <a:cs typeface="Helvetica"/>
              </a:rPr>
              <a:t>at have været udsat for exceptionelt svære belastninger, typisk belastninger der ville påvirke næsten ethvert menneske voldsomt og negativt</a:t>
            </a:r>
            <a:r>
              <a:rPr lang="da-DK" sz="2000" dirty="0" smtClean="0">
                <a:latin typeface="Helvetica"/>
                <a:cs typeface="Helvetica"/>
              </a:rPr>
              <a:t>.</a:t>
            </a:r>
          </a:p>
          <a:p>
            <a:endParaRPr lang="da-DK" sz="2000" dirty="0">
              <a:latin typeface="Helvetica"/>
              <a:cs typeface="Helvetica"/>
            </a:endParaRPr>
          </a:p>
          <a:p>
            <a:r>
              <a:rPr lang="da-DK" sz="2000" dirty="0">
                <a:latin typeface="Helvetica"/>
                <a:cs typeface="Helvetica"/>
              </a:rPr>
              <a:t>Nyere forskning udført i </a:t>
            </a:r>
            <a:r>
              <a:rPr lang="da-DK" sz="2000" dirty="0" smtClean="0">
                <a:latin typeface="Helvetica"/>
                <a:cs typeface="Helvetica"/>
              </a:rPr>
              <a:t>Storbritannien viser, </a:t>
            </a:r>
            <a:r>
              <a:rPr lang="da-DK" sz="2000" dirty="0">
                <a:latin typeface="Helvetica"/>
                <a:cs typeface="Helvetica"/>
              </a:rPr>
              <a:t>at næsten 3/4 dele af </a:t>
            </a:r>
            <a:r>
              <a:rPr lang="da-DK" sz="2000" dirty="0" smtClean="0">
                <a:latin typeface="Helvetica"/>
                <a:cs typeface="Helvetica"/>
              </a:rPr>
              <a:t>mennesker, </a:t>
            </a:r>
            <a:r>
              <a:rPr lang="da-DK" sz="2000" dirty="0">
                <a:latin typeface="Helvetica"/>
                <a:cs typeface="Helvetica"/>
              </a:rPr>
              <a:t>der har post-traumatisk stress syndrom (PTSD</a:t>
            </a:r>
            <a:r>
              <a:rPr lang="da-DK" sz="2000" dirty="0" smtClean="0">
                <a:latin typeface="Helvetica"/>
                <a:cs typeface="Helvetica"/>
              </a:rPr>
              <a:t>), </a:t>
            </a:r>
            <a:r>
              <a:rPr lang="da-DK" sz="2000" dirty="0">
                <a:latin typeface="Helvetica"/>
                <a:cs typeface="Helvetica"/>
              </a:rPr>
              <a:t>ikke modtager nogen form for professionel hjælp. </a:t>
            </a:r>
          </a:p>
          <a:p>
            <a:endParaRPr lang="da-DK" sz="2000" dirty="0" smtClean="0">
              <a:latin typeface="Helvetica"/>
              <a:cs typeface="Helvetica"/>
            </a:endParaRPr>
          </a:p>
          <a:p>
            <a:r>
              <a:rPr lang="da-DK" sz="2000" dirty="0">
                <a:latin typeface="Helvetica"/>
                <a:cs typeface="Helvetica"/>
              </a:rPr>
              <a:t>F</a:t>
            </a:r>
            <a:r>
              <a:rPr lang="da-DK" sz="2000" dirty="0" smtClean="0">
                <a:latin typeface="Helvetica"/>
                <a:cs typeface="Helvetica"/>
              </a:rPr>
              <a:t>orskningsresultaterne tyder klart </a:t>
            </a:r>
            <a:r>
              <a:rPr lang="da-DK" sz="2000" dirty="0">
                <a:latin typeface="Helvetica"/>
                <a:cs typeface="Helvetica"/>
              </a:rPr>
              <a:t>på, at post-traumatiske </a:t>
            </a:r>
            <a:r>
              <a:rPr lang="da-DK" sz="2000" dirty="0" smtClean="0">
                <a:latin typeface="Helvetica"/>
                <a:cs typeface="Helvetica"/>
              </a:rPr>
              <a:t>belastninger </a:t>
            </a:r>
            <a:r>
              <a:rPr lang="da-DK" sz="2000" dirty="0">
                <a:latin typeface="Helvetica"/>
                <a:cs typeface="Helvetica"/>
              </a:rPr>
              <a:t>ikke kan forebygges, men kan behandles, hvis de fanges på et tidligt stadium. </a:t>
            </a:r>
          </a:p>
          <a:p>
            <a:endParaRPr lang="da-DK" sz="2000" dirty="0">
              <a:latin typeface="Helvetica"/>
              <a:cs typeface="Helvetica"/>
            </a:endParaRPr>
          </a:p>
          <a:p>
            <a:endParaRPr lang="da-DK" sz="2000" dirty="0">
              <a:latin typeface="Helvetica"/>
              <a:cs typeface="Helvetica"/>
            </a:endParaRPr>
          </a:p>
          <a:p>
            <a:endParaRPr lang="da-DK" sz="2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PTSD</a:t>
            </a:r>
            <a:r>
              <a:rPr lang="da-DK" sz="3200" dirty="0">
                <a:latin typeface="Helvetica"/>
                <a:cs typeface="Helvetica"/>
              </a:rPr>
              <a:t> </a:t>
            </a:r>
            <a:endParaRPr lang="da-DK" sz="1600" dirty="0" smtClean="0">
              <a:latin typeface="Helvetica"/>
              <a:cs typeface="Helvetica"/>
            </a:endParaRPr>
          </a:p>
        </p:txBody>
      </p:sp>
    </p:spTree>
    <p:extLst>
      <p:ext uri="{BB962C8B-B14F-4D97-AF65-F5344CB8AC3E}">
        <p14:creationId xmlns:p14="http://schemas.microsoft.com/office/powerpoint/2010/main" val="8503375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2442082"/>
            <a:ext cx="7958295" cy="3416320"/>
          </a:xfrm>
          <a:prstGeom prst="rect">
            <a:avLst/>
          </a:prstGeom>
          <a:noFill/>
        </p:spPr>
        <p:txBody>
          <a:bodyPr wrap="square" rtlCol="0">
            <a:spAutoFit/>
          </a:bodyPr>
          <a:lstStyle/>
          <a:p>
            <a:pPr marL="342900" indent="-342900">
              <a:buFont typeface="Arial"/>
              <a:buChar char="•"/>
            </a:pPr>
            <a:r>
              <a:rPr lang="da-DK" sz="2400" dirty="0" err="1" smtClean="0">
                <a:latin typeface="Helvetica"/>
                <a:cs typeface="Helvetica"/>
              </a:rPr>
              <a:t>Psykotraumetolog</a:t>
            </a:r>
            <a:r>
              <a:rPr lang="da-DK" sz="2400" dirty="0" smtClean="0">
                <a:latin typeface="Helvetica"/>
                <a:cs typeface="Helvetica"/>
              </a:rPr>
              <a:t> RITS</a:t>
            </a:r>
            <a:endParaRPr lang="da-DK" sz="2400" dirty="0">
              <a:latin typeface="Helvetica"/>
              <a:cs typeface="Helvetica"/>
            </a:endParaRPr>
          </a:p>
          <a:p>
            <a:endParaRPr lang="da-DK" sz="2400" dirty="0" smtClean="0">
              <a:latin typeface="Helvetica"/>
              <a:cs typeface="Helvetica"/>
            </a:endParaRPr>
          </a:p>
          <a:p>
            <a:pPr marL="342900" indent="-342900">
              <a:buFont typeface="Arial"/>
              <a:buChar char="•"/>
            </a:pPr>
            <a:r>
              <a:rPr lang="da-DK" sz="2400" dirty="0" smtClean="0">
                <a:latin typeface="Helvetica"/>
                <a:cs typeface="Helvetica"/>
              </a:rPr>
              <a:t>Traume </a:t>
            </a:r>
            <a:r>
              <a:rPr lang="da-DK" sz="2400" dirty="0" err="1" smtClean="0">
                <a:latin typeface="Helvetica"/>
                <a:cs typeface="Helvetica"/>
              </a:rPr>
              <a:t>Risk</a:t>
            </a:r>
            <a:r>
              <a:rPr lang="da-DK" sz="2400" dirty="0" smtClean="0">
                <a:latin typeface="Helvetica"/>
                <a:cs typeface="Helvetica"/>
              </a:rPr>
              <a:t> Management, March on Stress</a:t>
            </a:r>
            <a:br>
              <a:rPr lang="da-DK" sz="2400" dirty="0" smtClean="0">
                <a:latin typeface="Helvetica"/>
                <a:cs typeface="Helvetica"/>
              </a:rPr>
            </a:br>
            <a:endParaRPr lang="da-DK" sz="2400" dirty="0" smtClean="0">
              <a:latin typeface="Helvetica"/>
              <a:cs typeface="Helvetica"/>
            </a:endParaRPr>
          </a:p>
          <a:p>
            <a:pPr marL="342900" indent="-342900">
              <a:buFont typeface="Arial"/>
              <a:buChar char="•"/>
            </a:pPr>
            <a:r>
              <a:rPr lang="da-DK" sz="2400" dirty="0" smtClean="0">
                <a:latin typeface="Helvetica"/>
                <a:cs typeface="Helvetica"/>
              </a:rPr>
              <a:t>MBKT – </a:t>
            </a:r>
            <a:r>
              <a:rPr lang="da-DK" sz="2400" dirty="0" err="1" smtClean="0">
                <a:latin typeface="Helvetica"/>
                <a:cs typeface="Helvetica"/>
              </a:rPr>
              <a:t>Mindfulness</a:t>
            </a:r>
            <a:r>
              <a:rPr lang="da-DK" sz="2400" dirty="0" smtClean="0">
                <a:latin typeface="Helvetica"/>
                <a:cs typeface="Helvetica"/>
              </a:rPr>
              <a:t> instruktør</a:t>
            </a:r>
          </a:p>
          <a:p>
            <a:pPr marL="342900" indent="-342900">
              <a:buFont typeface="Arial"/>
              <a:buChar char="•"/>
            </a:pPr>
            <a:endParaRPr lang="da-DK" sz="2400" dirty="0" smtClean="0">
              <a:latin typeface="Helvetica"/>
              <a:cs typeface="Helvetica"/>
            </a:endParaRPr>
          </a:p>
          <a:p>
            <a:pPr marL="342900" indent="-342900">
              <a:buFont typeface="Arial"/>
              <a:buChar char="•"/>
            </a:pPr>
            <a:r>
              <a:rPr lang="da-DK" sz="2400" dirty="0" smtClean="0">
                <a:latin typeface="Helvetica"/>
                <a:cs typeface="Helvetica"/>
              </a:rPr>
              <a:t>Brandinspektør og indsatsleder</a:t>
            </a:r>
          </a:p>
          <a:p>
            <a:endParaRPr lang="da-DK" sz="2400" dirty="0">
              <a:latin typeface="Helvetica"/>
              <a:cs typeface="Helvetica"/>
            </a:endParaRPr>
          </a:p>
          <a:p>
            <a:pPr marL="342900" indent="-342900">
              <a:buFont typeface="Arial"/>
              <a:buChar char="•"/>
            </a:pPr>
            <a:r>
              <a:rPr lang="da-DK" sz="2400" dirty="0" err="1" smtClean="0">
                <a:latin typeface="Helvetica"/>
                <a:cs typeface="Helvetica"/>
              </a:rPr>
              <a:t>Ultraløber</a:t>
            </a:r>
            <a:endParaRPr lang="da-DK" sz="2400" dirty="0" smtClean="0">
              <a:latin typeface="Helvetica"/>
              <a:cs typeface="Helvetica"/>
            </a:endParaRPr>
          </a:p>
        </p:txBody>
      </p:sp>
      <p:sp>
        <p:nvSpPr>
          <p:cNvPr id="7" name="Tekstfelt 6"/>
          <p:cNvSpPr txBox="1"/>
          <p:nvPr/>
        </p:nvSpPr>
        <p:spPr>
          <a:xfrm>
            <a:off x="723481" y="821664"/>
            <a:ext cx="7958295" cy="1077218"/>
          </a:xfrm>
          <a:prstGeom prst="rect">
            <a:avLst/>
          </a:prstGeom>
          <a:noFill/>
        </p:spPr>
        <p:txBody>
          <a:bodyPr wrap="square" rtlCol="0">
            <a:spAutoFit/>
          </a:bodyPr>
          <a:lstStyle/>
          <a:p>
            <a:r>
              <a:rPr lang="da-DK" sz="3200" dirty="0" smtClean="0">
                <a:latin typeface="Helvetica"/>
                <a:cs typeface="Helvetica"/>
              </a:rPr>
              <a:t>Stine Arenshøj</a:t>
            </a:r>
          </a:p>
          <a:p>
            <a:r>
              <a:rPr lang="da-DK" sz="1600" dirty="0" smtClean="0">
                <a:latin typeface="Helvetica"/>
                <a:cs typeface="Helvetica"/>
              </a:rPr>
              <a:t>CEO &amp; FOUNDER</a:t>
            </a:r>
          </a:p>
          <a:p>
            <a:r>
              <a:rPr lang="da-DK" sz="1600" dirty="0" smtClean="0">
                <a:latin typeface="Helvetica"/>
                <a:cs typeface="Helvetica"/>
              </a:rPr>
              <a:t>MIND THE HUMAN</a:t>
            </a:r>
          </a:p>
        </p:txBody>
      </p:sp>
    </p:spTree>
    <p:extLst>
      <p:ext uri="{BB962C8B-B14F-4D97-AF65-F5344CB8AC3E}">
        <p14:creationId xmlns:p14="http://schemas.microsoft.com/office/powerpoint/2010/main" val="3112109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2102413"/>
            <a:ext cx="7958295" cy="3416320"/>
          </a:xfrm>
          <a:prstGeom prst="rect">
            <a:avLst/>
          </a:prstGeom>
          <a:noFill/>
        </p:spPr>
        <p:txBody>
          <a:bodyPr wrap="square" rtlCol="0">
            <a:spAutoFit/>
          </a:bodyPr>
          <a:lstStyle/>
          <a:p>
            <a:r>
              <a:rPr lang="da-DK" sz="2400" dirty="0" smtClean="0">
                <a:latin typeface="Helvetica"/>
                <a:cs typeface="Helvetica"/>
              </a:rPr>
              <a:t>Udsat for en potentiel traumatisk begivenhed </a:t>
            </a:r>
            <a:endParaRPr lang="da-DK" sz="2400" dirty="0">
              <a:latin typeface="Helvetica"/>
              <a:cs typeface="Helvetica"/>
            </a:endParaRPr>
          </a:p>
          <a:p>
            <a:r>
              <a:rPr lang="da-DK" dirty="0" smtClean="0">
                <a:latin typeface="Helvetica"/>
                <a:cs typeface="Helvetica"/>
              </a:rPr>
              <a:t>(ofte udløses intens hjælpeløshed, frygt og angst)</a:t>
            </a:r>
            <a:br>
              <a:rPr lang="da-DK" dirty="0" smtClean="0">
                <a:latin typeface="Helvetica"/>
                <a:cs typeface="Helvetica"/>
              </a:rPr>
            </a:br>
            <a:endParaRPr lang="da-DK" dirty="0">
              <a:latin typeface="Helvetica"/>
              <a:cs typeface="Helvetica"/>
            </a:endParaRPr>
          </a:p>
          <a:p>
            <a:r>
              <a:rPr lang="da-DK" sz="2400" dirty="0" smtClean="0">
                <a:latin typeface="Helvetica"/>
                <a:cs typeface="Helvetica"/>
              </a:rPr>
              <a:t>Symptomer (efter en måned):</a:t>
            </a:r>
          </a:p>
          <a:p>
            <a:pPr marL="285750" indent="-285750">
              <a:buFont typeface="Arial"/>
              <a:buChar char="•"/>
            </a:pPr>
            <a:r>
              <a:rPr lang="da-DK" dirty="0" smtClean="0">
                <a:latin typeface="Helvetica"/>
                <a:cs typeface="Helvetica"/>
              </a:rPr>
              <a:t>Genoplevelse/flashback</a:t>
            </a:r>
          </a:p>
          <a:p>
            <a:pPr marL="285750" indent="-285750">
              <a:buFont typeface="Arial"/>
              <a:buChar char="•"/>
            </a:pPr>
            <a:r>
              <a:rPr lang="da-DK" dirty="0" smtClean="0">
                <a:latin typeface="Helvetica"/>
                <a:cs typeface="Helvetica"/>
              </a:rPr>
              <a:t>Undgåelse</a:t>
            </a:r>
          </a:p>
          <a:p>
            <a:pPr marL="285750" indent="-285750">
              <a:buFont typeface="Arial"/>
              <a:buChar char="•"/>
            </a:pPr>
            <a:r>
              <a:rPr lang="da-DK" dirty="0" smtClean="0">
                <a:latin typeface="Helvetica"/>
                <a:cs typeface="Helvetica"/>
              </a:rPr>
              <a:t>Emotionel mathed</a:t>
            </a:r>
          </a:p>
          <a:p>
            <a:pPr marL="285750" indent="-285750">
              <a:buFont typeface="Arial"/>
              <a:buChar char="•"/>
            </a:pPr>
            <a:r>
              <a:rPr lang="da-DK" dirty="0" smtClean="0">
                <a:latin typeface="Helvetica"/>
                <a:cs typeface="Helvetica"/>
              </a:rPr>
              <a:t>Hukommelsesvanskeligheder </a:t>
            </a:r>
          </a:p>
          <a:p>
            <a:pPr marL="285750" indent="-285750">
              <a:buFont typeface="Arial"/>
              <a:buChar char="•"/>
            </a:pPr>
            <a:r>
              <a:rPr lang="da-DK" dirty="0" smtClean="0">
                <a:latin typeface="Helvetica"/>
                <a:cs typeface="Helvetica"/>
              </a:rPr>
              <a:t>Negative ændringer i tankegangen og humøret</a:t>
            </a:r>
          </a:p>
          <a:p>
            <a:pPr marL="285750" indent="-285750">
              <a:buFont typeface="Arial"/>
              <a:buChar char="•"/>
            </a:pPr>
            <a:endParaRPr lang="da-DK" dirty="0" smtClean="0">
              <a:latin typeface="Helvetica"/>
              <a:cs typeface="Helvetica"/>
            </a:endParaRPr>
          </a:p>
          <a:p>
            <a:r>
              <a:rPr lang="da-DK" sz="2400" dirty="0" smtClean="0">
                <a:latin typeface="Helvetica"/>
                <a:cs typeface="Helvetica"/>
              </a:rPr>
              <a:t>Nedsat funktion i dagligdagen</a:t>
            </a:r>
          </a:p>
        </p:txBody>
      </p:sp>
      <p:sp>
        <p:nvSpPr>
          <p:cNvPr id="7" name="Tekstfelt 6"/>
          <p:cNvSpPr txBox="1"/>
          <p:nvPr/>
        </p:nvSpPr>
        <p:spPr>
          <a:xfrm>
            <a:off x="723481" y="821664"/>
            <a:ext cx="7958295" cy="584776"/>
          </a:xfrm>
          <a:prstGeom prst="rect">
            <a:avLst/>
          </a:prstGeom>
          <a:noFill/>
        </p:spPr>
        <p:txBody>
          <a:bodyPr wrap="square" rtlCol="0">
            <a:spAutoFit/>
          </a:bodyPr>
          <a:lstStyle/>
          <a:p>
            <a:r>
              <a:rPr lang="da-DK" sz="3200" dirty="0" smtClean="0">
                <a:latin typeface="Helvetica"/>
                <a:cs typeface="Helvetica"/>
              </a:rPr>
              <a:t>PTSD Diagnose </a:t>
            </a:r>
          </a:p>
        </p:txBody>
      </p:sp>
    </p:spTree>
    <p:extLst>
      <p:ext uri="{BB962C8B-B14F-4D97-AF65-F5344CB8AC3E}">
        <p14:creationId xmlns:p14="http://schemas.microsoft.com/office/powerpoint/2010/main" val="167667609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p>
        </p:txBody>
      </p:sp>
      <p:sp>
        <p:nvSpPr>
          <p:cNvPr id="2" name="Tekstfelt 1"/>
          <p:cNvSpPr txBox="1"/>
          <p:nvPr/>
        </p:nvSpPr>
        <p:spPr>
          <a:xfrm>
            <a:off x="698821" y="1767764"/>
            <a:ext cx="7958295" cy="3785652"/>
          </a:xfrm>
          <a:prstGeom prst="rect">
            <a:avLst/>
          </a:prstGeom>
          <a:noFill/>
        </p:spPr>
        <p:txBody>
          <a:bodyPr wrap="square" rtlCol="0">
            <a:spAutoFit/>
          </a:bodyPr>
          <a:lstStyle/>
          <a:p>
            <a:r>
              <a:rPr lang="da-DK" sz="2000" dirty="0" smtClean="0">
                <a:latin typeface="Helvetica"/>
                <a:cs typeface="Helvetica"/>
              </a:rPr>
              <a:t>Selv </a:t>
            </a:r>
            <a:r>
              <a:rPr lang="da-DK" sz="2000" dirty="0">
                <a:latin typeface="Helvetica"/>
                <a:cs typeface="Helvetica"/>
              </a:rPr>
              <a:t>om det kun er et mindretal af dem, der udsættes for en traumatisk hændelse, der vil udvikle en formel psykisk lidelse; vil de, som gør, </a:t>
            </a:r>
            <a:r>
              <a:rPr lang="da-DK" sz="2000" dirty="0" smtClean="0">
                <a:latin typeface="Helvetica"/>
                <a:cs typeface="Helvetica"/>
              </a:rPr>
              <a:t>sandsynligvis </a:t>
            </a:r>
            <a:r>
              <a:rPr lang="da-DK" sz="2000" dirty="0">
                <a:latin typeface="Helvetica"/>
                <a:cs typeface="Helvetica"/>
              </a:rPr>
              <a:t>ikke søge professionel hjælp. Behørigt uddannede og velorienterede ledere og kolleger er godt placeret til at identificere personer, der fortsat </a:t>
            </a:r>
            <a:r>
              <a:rPr lang="da-DK" sz="2000" dirty="0" smtClean="0">
                <a:latin typeface="Helvetica"/>
                <a:cs typeface="Helvetica"/>
              </a:rPr>
              <a:t>lider, </a:t>
            </a:r>
            <a:r>
              <a:rPr lang="da-DK" sz="2000" dirty="0">
                <a:latin typeface="Helvetica"/>
                <a:cs typeface="Helvetica"/>
              </a:rPr>
              <a:t>og </a:t>
            </a:r>
            <a:r>
              <a:rPr lang="da-DK" sz="2000" dirty="0" smtClean="0">
                <a:latin typeface="Helvetica"/>
                <a:cs typeface="Helvetica"/>
              </a:rPr>
              <a:t>sikre </a:t>
            </a:r>
            <a:r>
              <a:rPr lang="da-DK" sz="2000" dirty="0">
                <a:latin typeface="Helvetica"/>
                <a:cs typeface="Helvetica"/>
              </a:rPr>
              <a:t>at de modtager relevant tidlig behandling.</a:t>
            </a:r>
          </a:p>
          <a:p>
            <a:pPr lvl="0"/>
            <a:endParaRPr lang="da-DK" sz="2000" dirty="0" smtClean="0">
              <a:latin typeface="Helvetica"/>
              <a:cs typeface="Helvetica"/>
            </a:endParaRPr>
          </a:p>
          <a:p>
            <a:pPr lvl="0"/>
            <a:r>
              <a:rPr lang="da-DK" sz="2000" b="1" dirty="0" smtClean="0">
                <a:latin typeface="Helvetica"/>
                <a:cs typeface="Helvetica"/>
              </a:rPr>
              <a:t>Ansvar</a:t>
            </a:r>
          </a:p>
          <a:p>
            <a:pPr lvl="0"/>
            <a:endParaRPr lang="da-DK" sz="2000" dirty="0">
              <a:latin typeface="Helvetica"/>
              <a:cs typeface="Helvetica"/>
            </a:endParaRPr>
          </a:p>
          <a:p>
            <a:pPr marL="285750" lvl="0" indent="-285750">
              <a:buFont typeface="Arial"/>
              <a:buChar char="•"/>
            </a:pPr>
            <a:r>
              <a:rPr lang="da-DK" sz="2000" dirty="0" smtClean="0">
                <a:latin typeface="Helvetica"/>
                <a:cs typeface="Helvetica"/>
              </a:rPr>
              <a:t>Ledelse</a:t>
            </a:r>
            <a:endParaRPr lang="da-DK" sz="2000" dirty="0">
              <a:latin typeface="Helvetica"/>
              <a:cs typeface="Helvetica"/>
            </a:endParaRPr>
          </a:p>
          <a:p>
            <a:pPr marL="285750" lvl="0" indent="-285750">
              <a:buFont typeface="Arial"/>
              <a:buChar char="•"/>
            </a:pPr>
            <a:r>
              <a:rPr lang="da-DK" sz="2000" dirty="0" smtClean="0">
                <a:latin typeface="Helvetica"/>
                <a:cs typeface="Helvetica"/>
              </a:rPr>
              <a:t>Medarbejder</a:t>
            </a:r>
            <a:endParaRPr lang="da-DK" sz="2000" dirty="0">
              <a:latin typeface="Helvetica"/>
              <a:cs typeface="Helvetica"/>
            </a:endParaRPr>
          </a:p>
          <a:p>
            <a:pPr marL="285750" lvl="0" indent="-285750">
              <a:buFont typeface="Arial"/>
              <a:buChar char="•"/>
            </a:pPr>
            <a:r>
              <a:rPr lang="da-DK" sz="2000" dirty="0">
                <a:latin typeface="Helvetica"/>
                <a:cs typeface="Helvetica"/>
              </a:rPr>
              <a:t>K</a:t>
            </a:r>
            <a:r>
              <a:rPr lang="da-DK" sz="2000" dirty="0" smtClean="0">
                <a:latin typeface="Helvetica"/>
                <a:cs typeface="Helvetica"/>
              </a:rPr>
              <a:t>ollega</a:t>
            </a:r>
            <a:endParaRPr lang="da-DK" sz="2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a:latin typeface="Helvetica"/>
                <a:cs typeface="Helvetica"/>
              </a:rPr>
              <a:t>H</a:t>
            </a:r>
            <a:r>
              <a:rPr lang="da-DK" sz="3200" dirty="0" smtClean="0">
                <a:latin typeface="Helvetica"/>
                <a:cs typeface="Helvetica"/>
              </a:rPr>
              <a:t>åndtering af voldsomme hændelser</a:t>
            </a:r>
          </a:p>
        </p:txBody>
      </p:sp>
      <p:sp>
        <p:nvSpPr>
          <p:cNvPr id="21" name="Rektangel 20"/>
          <p:cNvSpPr/>
          <p:nvPr/>
        </p:nvSpPr>
        <p:spPr>
          <a:xfrm>
            <a:off x="1253563" y="2413338"/>
            <a:ext cx="6944079" cy="707886"/>
          </a:xfrm>
          <a:prstGeom prst="rect">
            <a:avLst/>
          </a:prstGeom>
        </p:spPr>
        <p:txBody>
          <a:bodyPr wrap="square">
            <a:spAutoFit/>
          </a:bodyPr>
          <a:lstStyle/>
          <a:p>
            <a:r>
              <a:rPr lang="da-DK" sz="2000" dirty="0"/>
              <a:t/>
            </a:r>
            <a:br>
              <a:rPr lang="da-DK" sz="2000" dirty="0"/>
            </a:br>
            <a:r>
              <a:rPr lang="da-DK" sz="2000" dirty="0"/>
              <a:t> </a:t>
            </a:r>
          </a:p>
        </p:txBody>
      </p:sp>
      <p:sp>
        <p:nvSpPr>
          <p:cNvPr id="3" name="Rektangel 2"/>
          <p:cNvSpPr/>
          <p:nvPr/>
        </p:nvSpPr>
        <p:spPr>
          <a:xfrm>
            <a:off x="742322" y="1828562"/>
            <a:ext cx="7517901" cy="369332"/>
          </a:xfrm>
          <a:prstGeom prst="rect">
            <a:avLst/>
          </a:prstGeom>
        </p:spPr>
        <p:txBody>
          <a:bodyPr wrap="square">
            <a:spAutoFit/>
          </a:bodyPr>
          <a:lstStyle/>
          <a:p>
            <a:endParaRPr lang="da-DK" dirty="0"/>
          </a:p>
        </p:txBody>
      </p:sp>
    </p:spTree>
    <p:extLst>
      <p:ext uri="{BB962C8B-B14F-4D97-AF65-F5344CB8AC3E}">
        <p14:creationId xmlns:p14="http://schemas.microsoft.com/office/powerpoint/2010/main" val="151680929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p>
        </p:txBody>
      </p:sp>
      <p:sp>
        <p:nvSpPr>
          <p:cNvPr id="2" name="Tekstfelt 1"/>
          <p:cNvSpPr txBox="1"/>
          <p:nvPr/>
        </p:nvSpPr>
        <p:spPr>
          <a:xfrm>
            <a:off x="698821" y="1767764"/>
            <a:ext cx="7958295" cy="3785652"/>
          </a:xfrm>
          <a:prstGeom prst="rect">
            <a:avLst/>
          </a:prstGeom>
          <a:noFill/>
        </p:spPr>
        <p:txBody>
          <a:bodyPr wrap="square" rtlCol="0">
            <a:spAutoFit/>
          </a:bodyPr>
          <a:lstStyle/>
          <a:p>
            <a:r>
              <a:rPr lang="da-DK" sz="2000" dirty="0" smtClean="0">
                <a:latin typeface="Helvetica"/>
                <a:cs typeface="Helvetica"/>
              </a:rPr>
              <a:t>Selv </a:t>
            </a:r>
            <a:r>
              <a:rPr lang="da-DK" sz="2000" dirty="0">
                <a:latin typeface="Helvetica"/>
                <a:cs typeface="Helvetica"/>
              </a:rPr>
              <a:t>om det kun er et mindretal af dem, der udsættes for en traumatisk hændelse, der vil udvikle en formel psykisk lidelse; vil de, som gør, </a:t>
            </a:r>
            <a:r>
              <a:rPr lang="da-DK" sz="2000" dirty="0" smtClean="0">
                <a:latin typeface="Helvetica"/>
                <a:cs typeface="Helvetica"/>
              </a:rPr>
              <a:t>sandsynligvis </a:t>
            </a:r>
            <a:r>
              <a:rPr lang="da-DK" sz="2000" dirty="0">
                <a:latin typeface="Helvetica"/>
                <a:cs typeface="Helvetica"/>
              </a:rPr>
              <a:t>ikke søge professionel hjælp. Behørigt uddannede og velorienterede ledere og kolleger er godt placeret til at identificere personer, der fortsat lider og sikre, at de modtager relevant tidlig behandling</a:t>
            </a:r>
            <a:r>
              <a:rPr lang="da-DK" sz="2000" dirty="0" smtClean="0">
                <a:latin typeface="Helvetica"/>
                <a:cs typeface="Helvetica"/>
              </a:rPr>
              <a:t>.</a:t>
            </a:r>
          </a:p>
          <a:p>
            <a:endParaRPr lang="da-DK" sz="2000" dirty="0">
              <a:latin typeface="Helvetica"/>
              <a:cs typeface="Helvetica"/>
            </a:endParaRPr>
          </a:p>
          <a:p>
            <a:endParaRPr lang="da-DK" sz="2000" dirty="0" smtClean="0">
              <a:latin typeface="Helvetica"/>
              <a:cs typeface="Helvetica"/>
            </a:endParaRPr>
          </a:p>
          <a:p>
            <a:r>
              <a:rPr lang="da-DK" sz="2000" dirty="0" smtClean="0">
                <a:latin typeface="Helvetica"/>
                <a:cs typeface="Helvetica"/>
              </a:rPr>
              <a:t>TRiM er en evidensbaseret metode til håndtering af voldsomme hændelser i organisationer, hvor risikoen for traumatiske og voldsomme hændelser er tilstede. </a:t>
            </a:r>
            <a:endParaRPr lang="da-DK" sz="2000" dirty="0">
              <a:latin typeface="Helvetica"/>
              <a:cs typeface="Helvetica"/>
            </a:endParaRPr>
          </a:p>
          <a:p>
            <a:pPr lvl="0"/>
            <a:endParaRPr lang="da-DK" sz="2000" dirty="0" smtClean="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TRiM – Traume </a:t>
            </a:r>
            <a:r>
              <a:rPr lang="da-DK" sz="3200" dirty="0" err="1">
                <a:latin typeface="Helvetica"/>
                <a:cs typeface="Helvetica"/>
              </a:rPr>
              <a:t>R</a:t>
            </a:r>
            <a:r>
              <a:rPr lang="da-DK" sz="3200" dirty="0" err="1" smtClean="0">
                <a:latin typeface="Helvetica"/>
                <a:cs typeface="Helvetica"/>
              </a:rPr>
              <a:t>isk</a:t>
            </a:r>
            <a:r>
              <a:rPr lang="da-DK" sz="3200" dirty="0" smtClean="0">
                <a:latin typeface="Helvetica"/>
                <a:cs typeface="Helvetica"/>
              </a:rPr>
              <a:t> </a:t>
            </a:r>
            <a:r>
              <a:rPr lang="da-DK" sz="3200" dirty="0">
                <a:latin typeface="Helvetica"/>
                <a:cs typeface="Helvetica"/>
              </a:rPr>
              <a:t>M</a:t>
            </a:r>
            <a:r>
              <a:rPr lang="da-DK" sz="3200" dirty="0" smtClean="0">
                <a:latin typeface="Helvetica"/>
                <a:cs typeface="Helvetica"/>
              </a:rPr>
              <a:t>anagement</a:t>
            </a:r>
          </a:p>
        </p:txBody>
      </p:sp>
      <p:sp>
        <p:nvSpPr>
          <p:cNvPr id="21" name="Rektangel 20"/>
          <p:cNvSpPr/>
          <p:nvPr/>
        </p:nvSpPr>
        <p:spPr>
          <a:xfrm>
            <a:off x="1253563" y="2413338"/>
            <a:ext cx="6944079" cy="707886"/>
          </a:xfrm>
          <a:prstGeom prst="rect">
            <a:avLst/>
          </a:prstGeom>
        </p:spPr>
        <p:txBody>
          <a:bodyPr wrap="square">
            <a:spAutoFit/>
          </a:bodyPr>
          <a:lstStyle/>
          <a:p>
            <a:r>
              <a:rPr lang="da-DK" sz="2000" dirty="0"/>
              <a:t/>
            </a:r>
            <a:br>
              <a:rPr lang="da-DK" sz="2000" dirty="0"/>
            </a:br>
            <a:r>
              <a:rPr lang="da-DK" sz="2000" dirty="0"/>
              <a:t> </a:t>
            </a:r>
          </a:p>
        </p:txBody>
      </p:sp>
      <p:sp>
        <p:nvSpPr>
          <p:cNvPr id="3" name="Rektangel 2"/>
          <p:cNvSpPr/>
          <p:nvPr/>
        </p:nvSpPr>
        <p:spPr>
          <a:xfrm>
            <a:off x="742322" y="1828562"/>
            <a:ext cx="7517901" cy="369332"/>
          </a:xfrm>
          <a:prstGeom prst="rect">
            <a:avLst/>
          </a:prstGeom>
        </p:spPr>
        <p:txBody>
          <a:bodyPr wrap="square">
            <a:spAutoFit/>
          </a:bodyPr>
          <a:lstStyle/>
          <a:p>
            <a:endParaRPr lang="da-DK" dirty="0"/>
          </a:p>
        </p:txBody>
      </p:sp>
    </p:spTree>
    <p:extLst>
      <p:ext uri="{BB962C8B-B14F-4D97-AF65-F5344CB8AC3E}">
        <p14:creationId xmlns:p14="http://schemas.microsoft.com/office/powerpoint/2010/main" val="23852415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p>
        </p:txBody>
      </p:sp>
      <p:sp>
        <p:nvSpPr>
          <p:cNvPr id="2" name="Tekstfelt 1"/>
          <p:cNvSpPr txBox="1"/>
          <p:nvPr/>
        </p:nvSpPr>
        <p:spPr>
          <a:xfrm>
            <a:off x="698821" y="1767764"/>
            <a:ext cx="7958295" cy="3170099"/>
          </a:xfrm>
          <a:prstGeom prst="rect">
            <a:avLst/>
          </a:prstGeom>
          <a:noFill/>
        </p:spPr>
        <p:txBody>
          <a:bodyPr wrap="square" rtlCol="0">
            <a:spAutoFit/>
          </a:bodyPr>
          <a:lstStyle/>
          <a:p>
            <a:r>
              <a:rPr lang="da-DK" sz="2000" dirty="0">
                <a:latin typeface="Helvetica"/>
                <a:cs typeface="Helvetica"/>
              </a:rPr>
              <a:t>Traumatiske hændelser kan være meget </a:t>
            </a:r>
            <a:r>
              <a:rPr lang="da-DK" sz="2000" dirty="0" smtClean="0">
                <a:latin typeface="Helvetica"/>
                <a:cs typeface="Helvetica"/>
              </a:rPr>
              <a:t>forskellige, </a:t>
            </a:r>
            <a:r>
              <a:rPr lang="da-DK" sz="2000" dirty="0">
                <a:latin typeface="Helvetica"/>
                <a:cs typeface="Helvetica"/>
              </a:rPr>
              <a:t>og det er misvisende at se isoleret på den traumatiske </a:t>
            </a:r>
            <a:r>
              <a:rPr lang="da-DK" sz="2000" dirty="0" smtClean="0">
                <a:latin typeface="Helvetica"/>
                <a:cs typeface="Helvetica"/>
              </a:rPr>
              <a:t>hændelse, </a:t>
            </a:r>
            <a:r>
              <a:rPr lang="da-DK" sz="2000" dirty="0">
                <a:latin typeface="Helvetica"/>
                <a:cs typeface="Helvetica"/>
              </a:rPr>
              <a:t>uden også </a:t>
            </a:r>
            <a:r>
              <a:rPr lang="da-DK" sz="2000" dirty="0" smtClean="0">
                <a:latin typeface="Helvetica"/>
                <a:cs typeface="Helvetica"/>
              </a:rPr>
              <a:t>samtidig </a:t>
            </a:r>
            <a:r>
              <a:rPr lang="da-DK" sz="2000" dirty="0">
                <a:latin typeface="Helvetica"/>
                <a:cs typeface="Helvetica"/>
              </a:rPr>
              <a:t>at se på personen, der oplever den traumatiske hændelse og dennes oplevelse af </a:t>
            </a:r>
            <a:r>
              <a:rPr lang="da-DK" sz="2000" dirty="0" smtClean="0">
                <a:latin typeface="Helvetica"/>
                <a:cs typeface="Helvetica"/>
              </a:rPr>
              <a:t>begivenheden, samt andre omstændigheder.</a:t>
            </a:r>
          </a:p>
          <a:p>
            <a:endParaRPr lang="da-DK" sz="2000" dirty="0">
              <a:latin typeface="Helvetica"/>
              <a:cs typeface="Helvetica"/>
            </a:endParaRPr>
          </a:p>
          <a:p>
            <a:r>
              <a:rPr lang="da-DK" sz="2000" dirty="0" smtClean="0">
                <a:latin typeface="Helvetica"/>
                <a:cs typeface="Helvetica"/>
              </a:rPr>
              <a:t>Leder – ansvar for at rammerne er i orden, samt endeligt ansvar. </a:t>
            </a:r>
          </a:p>
          <a:p>
            <a:r>
              <a:rPr lang="da-DK" sz="2000" dirty="0" smtClean="0">
                <a:latin typeface="Helvetica"/>
                <a:cs typeface="Helvetica"/>
              </a:rPr>
              <a:t>Medarbejder – ansvar for egen indsigt og anvendelse.</a:t>
            </a:r>
          </a:p>
          <a:p>
            <a:r>
              <a:rPr lang="da-DK" sz="2000" dirty="0" smtClean="0">
                <a:latin typeface="Helvetica"/>
                <a:cs typeface="Helvetica"/>
              </a:rPr>
              <a:t>Kollega – medansvar for støtte til hinanden.</a:t>
            </a:r>
          </a:p>
          <a:p>
            <a:endParaRPr lang="da-DK" sz="2000" dirty="0">
              <a:latin typeface="Helvetica"/>
              <a:cs typeface="Helvetica"/>
            </a:endParaRPr>
          </a:p>
          <a:p>
            <a:endParaRPr lang="da-DK" sz="2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Ansvar</a:t>
            </a:r>
          </a:p>
        </p:txBody>
      </p:sp>
      <p:sp>
        <p:nvSpPr>
          <p:cNvPr id="21" name="Rektangel 20"/>
          <p:cNvSpPr/>
          <p:nvPr/>
        </p:nvSpPr>
        <p:spPr>
          <a:xfrm>
            <a:off x="1253563" y="2413338"/>
            <a:ext cx="6944079" cy="707886"/>
          </a:xfrm>
          <a:prstGeom prst="rect">
            <a:avLst/>
          </a:prstGeom>
        </p:spPr>
        <p:txBody>
          <a:bodyPr wrap="square">
            <a:spAutoFit/>
          </a:bodyPr>
          <a:lstStyle/>
          <a:p>
            <a:r>
              <a:rPr lang="da-DK" sz="2000" dirty="0"/>
              <a:t/>
            </a:r>
            <a:br>
              <a:rPr lang="da-DK" sz="2000" dirty="0"/>
            </a:br>
            <a:r>
              <a:rPr lang="da-DK" sz="2000" dirty="0"/>
              <a:t> </a:t>
            </a:r>
          </a:p>
        </p:txBody>
      </p:sp>
      <p:sp>
        <p:nvSpPr>
          <p:cNvPr id="3" name="Rektangel 2"/>
          <p:cNvSpPr/>
          <p:nvPr/>
        </p:nvSpPr>
        <p:spPr>
          <a:xfrm>
            <a:off x="742322" y="1828562"/>
            <a:ext cx="7517901" cy="369332"/>
          </a:xfrm>
          <a:prstGeom prst="rect">
            <a:avLst/>
          </a:prstGeom>
        </p:spPr>
        <p:txBody>
          <a:bodyPr wrap="square">
            <a:spAutoFit/>
          </a:bodyPr>
          <a:lstStyle/>
          <a:p>
            <a:endParaRPr lang="da-DK" dirty="0"/>
          </a:p>
        </p:txBody>
      </p:sp>
    </p:spTree>
    <p:extLst>
      <p:ext uri="{BB962C8B-B14F-4D97-AF65-F5344CB8AC3E}">
        <p14:creationId xmlns:p14="http://schemas.microsoft.com/office/powerpoint/2010/main" val="284860639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pic>
        <p:nvPicPr>
          <p:cNvPr id="6" name="Billede 5"/>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2996307" y="6208018"/>
            <a:ext cx="1080000" cy="54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54936"/>
            <a:ext cx="7958295" cy="3144451"/>
          </a:xfrm>
          <a:prstGeom prst="rect">
            <a:avLst/>
          </a:prstGeom>
          <a:noFill/>
        </p:spPr>
        <p:txBody>
          <a:bodyPr wrap="square" rtlCol="0">
            <a:spAutoFit/>
          </a:bodyPr>
          <a:lstStyle/>
          <a:p>
            <a:pPr marL="342900" indent="-342900">
              <a:lnSpc>
                <a:spcPct val="90000"/>
              </a:lnSpc>
              <a:buFont typeface="Arial"/>
              <a:buChar char="•"/>
            </a:pPr>
            <a:r>
              <a:rPr lang="da-DK" sz="2000" dirty="0" smtClean="0">
                <a:latin typeface="Helvetica"/>
                <a:cs typeface="Helvetica"/>
              </a:rPr>
              <a:t>Ved alvorlig </a:t>
            </a:r>
            <a:r>
              <a:rPr lang="da-DK" sz="2000" dirty="0" smtClean="0">
                <a:latin typeface="Helvetica"/>
                <a:cs typeface="Helvetica"/>
              </a:rPr>
              <a:t>skade</a:t>
            </a:r>
            <a:br>
              <a:rPr lang="da-DK" sz="2000" dirty="0" smtClean="0">
                <a:latin typeface="Helvetica"/>
                <a:cs typeface="Helvetica"/>
              </a:rPr>
            </a:br>
            <a:endParaRPr lang="da-DK" sz="2000" dirty="0">
              <a:latin typeface="Helvetica"/>
              <a:cs typeface="Helvetica"/>
            </a:endParaRPr>
          </a:p>
          <a:p>
            <a:pPr marL="342900" indent="-342900">
              <a:lnSpc>
                <a:spcPct val="90000"/>
              </a:lnSpc>
              <a:buFont typeface="Arial"/>
              <a:buChar char="•"/>
            </a:pPr>
            <a:r>
              <a:rPr lang="da-DK" sz="2000" dirty="0" smtClean="0">
                <a:latin typeface="Helvetica"/>
                <a:cs typeface="Helvetica"/>
              </a:rPr>
              <a:t>Ved invaliditet </a:t>
            </a:r>
            <a:r>
              <a:rPr lang="da-DK" sz="2000" dirty="0">
                <a:latin typeface="Helvetica"/>
                <a:cs typeface="Helvetica"/>
              </a:rPr>
              <a:t>eller </a:t>
            </a:r>
            <a:r>
              <a:rPr lang="da-DK" sz="2000" dirty="0" smtClean="0">
                <a:latin typeface="Helvetica"/>
                <a:cs typeface="Helvetica"/>
              </a:rPr>
              <a:t>vansiring</a:t>
            </a:r>
            <a:br>
              <a:rPr lang="da-DK" sz="2000" dirty="0" smtClean="0">
                <a:latin typeface="Helvetica"/>
                <a:cs typeface="Helvetica"/>
              </a:rPr>
            </a:br>
            <a:endParaRPr lang="da-DK" sz="2000" dirty="0">
              <a:latin typeface="Helvetica"/>
              <a:cs typeface="Helvetica"/>
            </a:endParaRPr>
          </a:p>
          <a:p>
            <a:pPr marL="342900" indent="-342900">
              <a:lnSpc>
                <a:spcPct val="90000"/>
              </a:lnSpc>
              <a:buFont typeface="Arial"/>
              <a:buChar char="•"/>
            </a:pPr>
            <a:r>
              <a:rPr lang="da-DK" sz="2000" dirty="0" smtClean="0">
                <a:latin typeface="Helvetica"/>
                <a:cs typeface="Helvetica"/>
              </a:rPr>
              <a:t>Ved </a:t>
            </a:r>
            <a:r>
              <a:rPr lang="da-DK" sz="2000" dirty="0" smtClean="0">
                <a:latin typeface="Helvetica"/>
                <a:cs typeface="Helvetica"/>
              </a:rPr>
              <a:t>døden</a:t>
            </a:r>
            <a:br>
              <a:rPr lang="da-DK" sz="2000" dirty="0" smtClean="0">
                <a:latin typeface="Helvetica"/>
                <a:cs typeface="Helvetica"/>
              </a:rPr>
            </a:br>
            <a:endParaRPr lang="da-DK" sz="2000" dirty="0">
              <a:latin typeface="Helvetica"/>
              <a:cs typeface="Helvetica"/>
            </a:endParaRPr>
          </a:p>
          <a:p>
            <a:pPr marL="342900" indent="-342900">
              <a:lnSpc>
                <a:spcPct val="90000"/>
              </a:lnSpc>
              <a:buFont typeface="Arial"/>
              <a:buChar char="•"/>
            </a:pPr>
            <a:r>
              <a:rPr lang="da-DK" sz="2000" dirty="0">
                <a:latin typeface="Helvetica"/>
                <a:cs typeface="Helvetica"/>
              </a:rPr>
              <a:t>Flere </a:t>
            </a:r>
            <a:r>
              <a:rPr lang="da-DK" sz="2000" dirty="0" smtClean="0">
                <a:latin typeface="Helvetica"/>
                <a:cs typeface="Helvetica"/>
              </a:rPr>
              <a:t>traumer</a:t>
            </a:r>
            <a:br>
              <a:rPr lang="da-DK" sz="2000" dirty="0" smtClean="0">
                <a:latin typeface="Helvetica"/>
                <a:cs typeface="Helvetica"/>
              </a:rPr>
            </a:br>
            <a:endParaRPr lang="da-DK" sz="2000" dirty="0">
              <a:latin typeface="Helvetica"/>
              <a:cs typeface="Helvetica"/>
            </a:endParaRPr>
          </a:p>
          <a:p>
            <a:pPr marL="342900" indent="-342900">
              <a:lnSpc>
                <a:spcPct val="90000"/>
              </a:lnSpc>
              <a:buFont typeface="Arial"/>
              <a:buChar char="•"/>
            </a:pPr>
            <a:r>
              <a:rPr lang="da-DK" sz="2000" dirty="0" smtClean="0">
                <a:latin typeface="Helvetica"/>
                <a:cs typeface="Helvetica"/>
              </a:rPr>
              <a:t>Ved nærved </a:t>
            </a:r>
            <a:r>
              <a:rPr lang="da-DK" sz="2000" dirty="0" smtClean="0">
                <a:latin typeface="Helvetica"/>
                <a:cs typeface="Helvetica"/>
              </a:rPr>
              <a:t>oplevelse</a:t>
            </a:r>
            <a:br>
              <a:rPr lang="da-DK" sz="2000" dirty="0" smtClean="0">
                <a:latin typeface="Helvetica"/>
                <a:cs typeface="Helvetica"/>
              </a:rPr>
            </a:br>
            <a:endParaRPr lang="da-DK" sz="2000" dirty="0">
              <a:latin typeface="Helvetica"/>
              <a:cs typeface="Helvetica"/>
            </a:endParaRPr>
          </a:p>
          <a:p>
            <a:pPr marL="342900" indent="-342900">
              <a:lnSpc>
                <a:spcPct val="90000"/>
              </a:lnSpc>
              <a:buFont typeface="Arial"/>
              <a:buChar char="•"/>
            </a:pPr>
            <a:r>
              <a:rPr lang="da-DK" sz="2000" dirty="0" smtClean="0">
                <a:latin typeface="Helvetica"/>
                <a:cs typeface="Helvetica"/>
              </a:rPr>
              <a:t>Ved overvældende angst/reaktioner</a:t>
            </a:r>
            <a:endParaRPr lang="da-DK" sz="2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r>
              <a:rPr lang="da-DK" sz="3200" dirty="0" smtClean="0">
                <a:latin typeface="Helvetica"/>
                <a:cs typeface="Helvetica"/>
              </a:rPr>
              <a:t>Hvornår bør TRiM anvendes?</a:t>
            </a:r>
          </a:p>
        </p:txBody>
      </p:sp>
    </p:spTree>
    <p:extLst>
      <p:ext uri="{BB962C8B-B14F-4D97-AF65-F5344CB8AC3E}">
        <p14:creationId xmlns:p14="http://schemas.microsoft.com/office/powerpoint/2010/main" val="158092406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pic>
        <p:nvPicPr>
          <p:cNvPr id="6" name="Billede 5"/>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2996307" y="6208018"/>
            <a:ext cx="1080000" cy="54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54936"/>
            <a:ext cx="7958295" cy="3785652"/>
          </a:xfrm>
          <a:prstGeom prst="rect">
            <a:avLst/>
          </a:prstGeom>
          <a:noFill/>
        </p:spPr>
        <p:txBody>
          <a:bodyPr wrap="square" rtlCol="0">
            <a:spAutoFit/>
          </a:bodyPr>
          <a:lstStyle/>
          <a:p>
            <a:pPr marL="342900" indent="-342900">
              <a:buFont typeface="Arial"/>
              <a:buChar char="•"/>
            </a:pPr>
            <a:r>
              <a:rPr lang="da-DK" sz="2000" dirty="0" smtClean="0">
                <a:latin typeface="Helvetica"/>
                <a:cs typeface="Helvetica"/>
              </a:rPr>
              <a:t>0  - 	</a:t>
            </a:r>
            <a:r>
              <a:rPr lang="da-DK" sz="2000" dirty="0" err="1">
                <a:latin typeface="Helvetica"/>
                <a:cs typeface="Helvetica"/>
              </a:rPr>
              <a:t>D</a:t>
            </a:r>
            <a:r>
              <a:rPr lang="da-DK" sz="2000" dirty="0" err="1" smtClean="0">
                <a:latin typeface="Helvetica"/>
                <a:cs typeface="Helvetica"/>
              </a:rPr>
              <a:t>efusing</a:t>
            </a:r>
            <a:r>
              <a:rPr lang="da-DK" sz="2000" dirty="0">
                <a:latin typeface="Helvetica"/>
                <a:cs typeface="Helvetica"/>
              </a:rPr>
              <a:t/>
            </a:r>
            <a:br>
              <a:rPr lang="da-DK" sz="2000" dirty="0">
                <a:latin typeface="Helvetica"/>
                <a:cs typeface="Helvetica"/>
              </a:rPr>
            </a:br>
            <a:endParaRPr lang="da-DK" sz="2000" dirty="0" smtClean="0">
              <a:latin typeface="Helvetica"/>
              <a:cs typeface="Helvetica"/>
            </a:endParaRPr>
          </a:p>
          <a:p>
            <a:pPr marL="342900" indent="-342900">
              <a:buFont typeface="Arial"/>
              <a:buChar char="•"/>
            </a:pPr>
            <a:r>
              <a:rPr lang="da-DK" sz="2000" dirty="0" smtClean="0">
                <a:latin typeface="Helvetica"/>
                <a:cs typeface="Helvetica"/>
              </a:rPr>
              <a:t>0-24	Planlægning</a:t>
            </a:r>
            <a:br>
              <a:rPr lang="da-DK" sz="2000" dirty="0" smtClean="0">
                <a:latin typeface="Helvetica"/>
                <a:cs typeface="Helvetica"/>
              </a:rPr>
            </a:br>
            <a:r>
              <a:rPr lang="da-DK" sz="2000" dirty="0" smtClean="0">
                <a:latin typeface="Helvetica"/>
                <a:cs typeface="Helvetica"/>
              </a:rPr>
              <a:t>		Identificering af 1:1, samt gruppesamtaler</a:t>
            </a:r>
            <a:br>
              <a:rPr lang="da-DK" sz="2000" dirty="0" smtClean="0">
                <a:latin typeface="Helvetica"/>
                <a:cs typeface="Helvetica"/>
              </a:rPr>
            </a:br>
            <a:r>
              <a:rPr lang="da-DK" sz="2000" dirty="0" smtClean="0">
                <a:latin typeface="Helvetica"/>
                <a:cs typeface="Helvetica"/>
              </a:rPr>
              <a:t>		TIB – Traume incident briefing</a:t>
            </a:r>
            <a:br>
              <a:rPr lang="da-DK" sz="2000" dirty="0" smtClean="0">
                <a:latin typeface="Helvetica"/>
                <a:cs typeface="Helvetica"/>
              </a:rPr>
            </a:br>
            <a:endParaRPr lang="da-DK" sz="2000" dirty="0" smtClean="0">
              <a:latin typeface="Helvetica"/>
              <a:cs typeface="Helvetica"/>
            </a:endParaRPr>
          </a:p>
          <a:p>
            <a:pPr marL="342900" indent="-342900">
              <a:buFont typeface="Arial"/>
              <a:buChar char="•"/>
            </a:pPr>
            <a:r>
              <a:rPr lang="da-DK" sz="2000" dirty="0" smtClean="0">
                <a:latin typeface="Helvetica"/>
                <a:cs typeface="Helvetica"/>
              </a:rPr>
              <a:t>72 -	1:1 samtaler</a:t>
            </a:r>
            <a:br>
              <a:rPr lang="da-DK" sz="2000" dirty="0" smtClean="0">
                <a:latin typeface="Helvetica"/>
                <a:cs typeface="Helvetica"/>
              </a:rPr>
            </a:br>
            <a:r>
              <a:rPr lang="da-DK" sz="2000" dirty="0" smtClean="0">
                <a:latin typeface="Helvetica"/>
                <a:cs typeface="Helvetica"/>
              </a:rPr>
              <a:t>		Gruppesamtaler </a:t>
            </a:r>
          </a:p>
          <a:p>
            <a:pPr marL="342900" indent="-342900">
              <a:buFont typeface="Arial"/>
              <a:buChar char="•"/>
            </a:pPr>
            <a:endParaRPr lang="da-DK" sz="2000" dirty="0">
              <a:latin typeface="Helvetica"/>
              <a:cs typeface="Helvetica"/>
            </a:endParaRPr>
          </a:p>
          <a:p>
            <a:pPr marL="342900" indent="-342900">
              <a:buFont typeface="Arial"/>
              <a:buChar char="•"/>
            </a:pPr>
            <a:r>
              <a:rPr lang="da-DK" sz="2000" dirty="0" smtClean="0">
                <a:latin typeface="Helvetica"/>
                <a:cs typeface="Helvetica"/>
              </a:rPr>
              <a:t>-&gt;	Opsamlingssamtale efter 1 </a:t>
            </a:r>
            <a:r>
              <a:rPr lang="da-DK" sz="2000" dirty="0" err="1" smtClean="0">
                <a:latin typeface="Helvetica"/>
                <a:cs typeface="Helvetica"/>
              </a:rPr>
              <a:t>md</a:t>
            </a:r>
            <a:r>
              <a:rPr lang="da-DK" sz="2000" dirty="0" smtClean="0">
                <a:latin typeface="Helvetica"/>
                <a:cs typeface="Helvetica"/>
              </a:rPr>
              <a:t>.</a:t>
            </a:r>
          </a:p>
          <a:p>
            <a:endParaRPr lang="da-DK" sz="2000" dirty="0" smtClean="0">
              <a:latin typeface="Helvetica"/>
              <a:cs typeface="Helvetica"/>
            </a:endParaRPr>
          </a:p>
          <a:p>
            <a:r>
              <a:rPr lang="da-DK" sz="2000" dirty="0" smtClean="0">
                <a:latin typeface="Helvetica"/>
                <a:cs typeface="Helvetica"/>
              </a:rPr>
              <a:t>Under hele forløbet er støtte fra familie, venner og kollegaer vigtig</a:t>
            </a:r>
            <a:endParaRPr lang="da-DK" sz="2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Tidsrammen</a:t>
            </a:r>
          </a:p>
        </p:txBody>
      </p:sp>
    </p:spTree>
    <p:extLst>
      <p:ext uri="{BB962C8B-B14F-4D97-AF65-F5344CB8AC3E}">
        <p14:creationId xmlns:p14="http://schemas.microsoft.com/office/powerpoint/2010/main" val="372885397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p>
        </p:txBody>
      </p:sp>
      <p:sp>
        <p:nvSpPr>
          <p:cNvPr id="2" name="Tekstfelt 1"/>
          <p:cNvSpPr txBox="1"/>
          <p:nvPr/>
        </p:nvSpPr>
        <p:spPr>
          <a:xfrm>
            <a:off x="698821" y="1767764"/>
            <a:ext cx="7958295" cy="4093428"/>
          </a:xfrm>
          <a:prstGeom prst="rect">
            <a:avLst/>
          </a:prstGeom>
          <a:noFill/>
        </p:spPr>
        <p:txBody>
          <a:bodyPr wrap="square" rtlCol="0">
            <a:spAutoFit/>
          </a:bodyPr>
          <a:lstStyle/>
          <a:p>
            <a:r>
              <a:rPr lang="da-DK" sz="2000" b="1" dirty="0" err="1" smtClean="0">
                <a:latin typeface="Helvetica"/>
                <a:cs typeface="Helvetica"/>
              </a:rPr>
              <a:t>Defusing</a:t>
            </a:r>
            <a:endParaRPr lang="da-DK" sz="2000" b="1" dirty="0" smtClean="0">
              <a:latin typeface="Helvetica"/>
              <a:cs typeface="Helvetica"/>
            </a:endParaRPr>
          </a:p>
          <a:p>
            <a:endParaRPr lang="da-DK" sz="2000" b="1" dirty="0">
              <a:latin typeface="Helvetica"/>
              <a:cs typeface="Helvetica"/>
            </a:endParaRPr>
          </a:p>
          <a:p>
            <a:pPr marL="285750" indent="-285750">
              <a:buFont typeface="Arial"/>
              <a:buChar char="•"/>
            </a:pPr>
            <a:r>
              <a:rPr lang="da-DK" sz="2000" dirty="0" smtClean="0">
                <a:latin typeface="Helvetica"/>
                <a:cs typeface="Helvetica"/>
              </a:rPr>
              <a:t>Starter på skadestedet. </a:t>
            </a:r>
          </a:p>
          <a:p>
            <a:pPr marL="285750" indent="-285750">
              <a:buFont typeface="Arial"/>
              <a:buChar char="•"/>
            </a:pPr>
            <a:endParaRPr lang="da-DK" sz="2000" dirty="0">
              <a:latin typeface="Helvetica"/>
              <a:cs typeface="Helvetica"/>
            </a:endParaRPr>
          </a:p>
          <a:p>
            <a:pPr marL="285750" indent="-285750">
              <a:buFont typeface="Arial"/>
              <a:buChar char="•"/>
            </a:pPr>
            <a:r>
              <a:rPr lang="da-DK" sz="2000" dirty="0" smtClean="0">
                <a:latin typeface="Helvetica"/>
                <a:cs typeface="Helvetica"/>
              </a:rPr>
              <a:t>Spørg til den enkelte.</a:t>
            </a:r>
          </a:p>
          <a:p>
            <a:pPr marL="285750" indent="-285750">
              <a:buFont typeface="Arial"/>
              <a:buChar char="•"/>
            </a:pPr>
            <a:endParaRPr lang="da-DK" sz="2000" dirty="0">
              <a:latin typeface="Helvetica"/>
              <a:cs typeface="Helvetica"/>
            </a:endParaRPr>
          </a:p>
          <a:p>
            <a:pPr marL="285750" indent="-285750">
              <a:buFont typeface="Arial"/>
              <a:buChar char="•"/>
            </a:pPr>
            <a:r>
              <a:rPr lang="da-DK" sz="2000" dirty="0" smtClean="0">
                <a:latin typeface="Helvetica"/>
                <a:cs typeface="Helvetica"/>
              </a:rPr>
              <a:t>Gør den faktuel på hændelsen</a:t>
            </a:r>
          </a:p>
          <a:p>
            <a:endParaRPr lang="da-DK" sz="2000" dirty="0">
              <a:latin typeface="Helvetica"/>
              <a:cs typeface="Helvetica"/>
            </a:endParaRPr>
          </a:p>
          <a:p>
            <a:endParaRPr lang="da-DK" sz="2000" dirty="0" smtClean="0">
              <a:latin typeface="Helvetica"/>
              <a:cs typeface="Helvetica"/>
            </a:endParaRPr>
          </a:p>
          <a:p>
            <a:endParaRPr lang="da-DK" sz="2000" dirty="0">
              <a:latin typeface="Helvetica"/>
              <a:cs typeface="Helvetica"/>
            </a:endParaRPr>
          </a:p>
          <a:p>
            <a:r>
              <a:rPr lang="da-DK" sz="2000" dirty="0" smtClean="0">
                <a:latin typeface="Helvetica"/>
                <a:cs typeface="Helvetica"/>
              </a:rPr>
              <a:t>Ved længere varende indsatser, hvor der er udskiftning i indsatspersonale, bør der altid fortages taktisk briefing til nye. </a:t>
            </a:r>
            <a:endParaRPr lang="da-DK" sz="2000" dirty="0">
              <a:latin typeface="Helvetica"/>
              <a:cs typeface="Helvetica"/>
            </a:endParaRPr>
          </a:p>
          <a:p>
            <a:endParaRPr lang="da-DK" sz="2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err="1" smtClean="0">
                <a:latin typeface="Helvetica"/>
                <a:cs typeface="Helvetica"/>
              </a:rPr>
              <a:t>Defusing</a:t>
            </a:r>
            <a:r>
              <a:rPr lang="da-DK" sz="3200" dirty="0" smtClean="0">
                <a:latin typeface="Helvetica"/>
                <a:cs typeface="Helvetica"/>
              </a:rPr>
              <a:t> </a:t>
            </a:r>
          </a:p>
        </p:txBody>
      </p:sp>
      <p:sp>
        <p:nvSpPr>
          <p:cNvPr id="21" name="Rektangel 20"/>
          <p:cNvSpPr/>
          <p:nvPr/>
        </p:nvSpPr>
        <p:spPr>
          <a:xfrm>
            <a:off x="1253563" y="2413338"/>
            <a:ext cx="6944079" cy="707886"/>
          </a:xfrm>
          <a:prstGeom prst="rect">
            <a:avLst/>
          </a:prstGeom>
        </p:spPr>
        <p:txBody>
          <a:bodyPr wrap="square">
            <a:spAutoFit/>
          </a:bodyPr>
          <a:lstStyle/>
          <a:p>
            <a:r>
              <a:rPr lang="da-DK" sz="2000" dirty="0"/>
              <a:t/>
            </a:r>
            <a:br>
              <a:rPr lang="da-DK" sz="2000" dirty="0"/>
            </a:br>
            <a:r>
              <a:rPr lang="da-DK" sz="2000" dirty="0"/>
              <a:t> </a:t>
            </a:r>
          </a:p>
        </p:txBody>
      </p:sp>
      <p:sp>
        <p:nvSpPr>
          <p:cNvPr id="3" name="Rektangel 2"/>
          <p:cNvSpPr/>
          <p:nvPr/>
        </p:nvSpPr>
        <p:spPr>
          <a:xfrm>
            <a:off x="742322" y="1828562"/>
            <a:ext cx="7517901" cy="369332"/>
          </a:xfrm>
          <a:prstGeom prst="rect">
            <a:avLst/>
          </a:prstGeom>
        </p:spPr>
        <p:txBody>
          <a:bodyPr wrap="square">
            <a:spAutoFit/>
          </a:bodyPr>
          <a:lstStyle/>
          <a:p>
            <a:endParaRPr lang="da-DK" dirty="0"/>
          </a:p>
        </p:txBody>
      </p:sp>
    </p:spTree>
    <p:extLst>
      <p:ext uri="{BB962C8B-B14F-4D97-AF65-F5344CB8AC3E}">
        <p14:creationId xmlns:p14="http://schemas.microsoft.com/office/powerpoint/2010/main" val="425994158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p>
        </p:txBody>
      </p:sp>
      <p:sp>
        <p:nvSpPr>
          <p:cNvPr id="2" name="Tekstfelt 1"/>
          <p:cNvSpPr txBox="1"/>
          <p:nvPr/>
        </p:nvSpPr>
        <p:spPr>
          <a:xfrm>
            <a:off x="698821" y="1767764"/>
            <a:ext cx="7958295" cy="2554545"/>
          </a:xfrm>
          <a:prstGeom prst="rect">
            <a:avLst/>
          </a:prstGeom>
          <a:noFill/>
        </p:spPr>
        <p:txBody>
          <a:bodyPr wrap="square" rtlCol="0">
            <a:spAutoFit/>
          </a:bodyPr>
          <a:lstStyle/>
          <a:p>
            <a:r>
              <a:rPr lang="da-DK" sz="2000" dirty="0" smtClean="0">
                <a:latin typeface="Helvetica"/>
                <a:cs typeface="Helvetica"/>
              </a:rPr>
              <a:t>Mest anvendte metode – men er det den rigtige måde at gøre det på?</a:t>
            </a:r>
          </a:p>
          <a:p>
            <a:endParaRPr lang="da-DK" sz="2000" dirty="0" smtClean="0">
              <a:latin typeface="Helvetica"/>
              <a:cs typeface="Helvetica"/>
            </a:endParaRPr>
          </a:p>
          <a:p>
            <a:r>
              <a:rPr lang="da-DK" sz="2000" dirty="0" smtClean="0">
                <a:latin typeface="Helvetica"/>
                <a:cs typeface="Helvetica"/>
              </a:rPr>
              <a:t> </a:t>
            </a:r>
            <a:r>
              <a:rPr lang="da-DK" sz="2000" dirty="0">
                <a:latin typeface="Helvetica"/>
                <a:cs typeface="Helvetica"/>
              </a:rPr>
              <a:t>E</a:t>
            </a:r>
            <a:r>
              <a:rPr lang="da-DK" sz="2000" dirty="0" smtClean="0">
                <a:latin typeface="Helvetica"/>
                <a:cs typeface="Helvetica"/>
              </a:rPr>
              <a:t>n </a:t>
            </a:r>
            <a:r>
              <a:rPr lang="da-DK" sz="2000" dirty="0">
                <a:latin typeface="Helvetica"/>
                <a:cs typeface="Helvetica"/>
              </a:rPr>
              <a:t>videnskabelig gennemgang har vist, at denne fremgangsmåde har været fejlbehæftet. Forskningen har konsekvent </a:t>
            </a:r>
            <a:r>
              <a:rPr lang="da-DK" sz="2000" dirty="0" smtClean="0">
                <a:latin typeface="Helvetica"/>
                <a:cs typeface="Helvetica"/>
              </a:rPr>
              <a:t>vist </a:t>
            </a:r>
            <a:r>
              <a:rPr lang="da-DK" sz="2000" dirty="0">
                <a:latin typeface="Helvetica"/>
                <a:cs typeface="Helvetica"/>
              </a:rPr>
              <a:t>at bortset fra et fåtal af helt særlige situationer, hvor der ydes krisehjælp på stedet, er det ikke kun ineffektivt, men at denne fremgangsmåde potentielt kan forårsage yderligere skade. </a:t>
            </a: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err="1" smtClean="0">
                <a:latin typeface="Helvetica"/>
                <a:cs typeface="Helvetica"/>
              </a:rPr>
              <a:t>Debrifing</a:t>
            </a:r>
            <a:r>
              <a:rPr lang="da-DK" sz="3200" dirty="0" smtClean="0">
                <a:latin typeface="Helvetica"/>
                <a:cs typeface="Helvetica"/>
              </a:rPr>
              <a:t> </a:t>
            </a:r>
          </a:p>
        </p:txBody>
      </p:sp>
      <p:sp>
        <p:nvSpPr>
          <p:cNvPr id="21" name="Rektangel 20"/>
          <p:cNvSpPr/>
          <p:nvPr/>
        </p:nvSpPr>
        <p:spPr>
          <a:xfrm>
            <a:off x="1253563" y="2413338"/>
            <a:ext cx="6944079" cy="707886"/>
          </a:xfrm>
          <a:prstGeom prst="rect">
            <a:avLst/>
          </a:prstGeom>
        </p:spPr>
        <p:txBody>
          <a:bodyPr wrap="square">
            <a:spAutoFit/>
          </a:bodyPr>
          <a:lstStyle/>
          <a:p>
            <a:r>
              <a:rPr lang="da-DK" sz="2000" dirty="0"/>
              <a:t/>
            </a:r>
            <a:br>
              <a:rPr lang="da-DK" sz="2000" dirty="0"/>
            </a:br>
            <a:r>
              <a:rPr lang="da-DK" sz="2000" dirty="0"/>
              <a:t> </a:t>
            </a:r>
          </a:p>
        </p:txBody>
      </p:sp>
      <p:sp>
        <p:nvSpPr>
          <p:cNvPr id="3" name="Rektangel 2"/>
          <p:cNvSpPr/>
          <p:nvPr/>
        </p:nvSpPr>
        <p:spPr>
          <a:xfrm>
            <a:off x="742322" y="1828562"/>
            <a:ext cx="7517901" cy="369332"/>
          </a:xfrm>
          <a:prstGeom prst="rect">
            <a:avLst/>
          </a:prstGeom>
        </p:spPr>
        <p:txBody>
          <a:bodyPr wrap="square">
            <a:spAutoFit/>
          </a:bodyPr>
          <a:lstStyle/>
          <a:p>
            <a:endParaRPr lang="da-DK" dirty="0"/>
          </a:p>
        </p:txBody>
      </p:sp>
    </p:spTree>
    <p:extLst>
      <p:ext uri="{BB962C8B-B14F-4D97-AF65-F5344CB8AC3E}">
        <p14:creationId xmlns:p14="http://schemas.microsoft.com/office/powerpoint/2010/main" val="296542242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pic>
        <p:nvPicPr>
          <p:cNvPr id="6" name="Billede 5"/>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2996307" y="6208018"/>
            <a:ext cx="1080000" cy="54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67764"/>
            <a:ext cx="7958295" cy="2246769"/>
          </a:xfrm>
          <a:prstGeom prst="rect">
            <a:avLst/>
          </a:prstGeom>
          <a:noFill/>
        </p:spPr>
        <p:txBody>
          <a:bodyPr wrap="square" rtlCol="0">
            <a:spAutoFit/>
          </a:bodyPr>
          <a:lstStyle/>
          <a:p>
            <a:pPr marL="342900" indent="-342900">
              <a:buFont typeface="Arial"/>
              <a:buChar char="•"/>
            </a:pPr>
            <a:r>
              <a:rPr lang="da-DK" sz="2000" dirty="0">
                <a:latin typeface="Helvetica"/>
                <a:cs typeface="Helvetica"/>
              </a:rPr>
              <a:t>For at </a:t>
            </a:r>
            <a:r>
              <a:rPr lang="da-DK" sz="2000" dirty="0" smtClean="0">
                <a:latin typeface="Helvetica"/>
                <a:cs typeface="Helvetica"/>
              </a:rPr>
              <a:t>informere dem </a:t>
            </a:r>
            <a:r>
              <a:rPr lang="da-DK" sz="2000" dirty="0">
                <a:latin typeface="Helvetica"/>
                <a:cs typeface="Helvetica"/>
              </a:rPr>
              <a:t>der ikke vil blive risikovurderet</a:t>
            </a:r>
          </a:p>
          <a:p>
            <a:pPr marL="342900" indent="-342900">
              <a:buFont typeface="Arial"/>
              <a:buChar char="•"/>
            </a:pPr>
            <a:r>
              <a:rPr lang="da-DK" sz="2000" dirty="0">
                <a:latin typeface="Helvetica"/>
                <a:cs typeface="Helvetica"/>
              </a:rPr>
              <a:t>To dele:</a:t>
            </a:r>
          </a:p>
          <a:p>
            <a:r>
              <a:rPr lang="da-DK" sz="2000" dirty="0" smtClean="0">
                <a:latin typeface="Helvetica"/>
                <a:cs typeface="Helvetica"/>
              </a:rPr>
              <a:t>	- </a:t>
            </a:r>
            <a:r>
              <a:rPr lang="da-DK" sz="2000" dirty="0">
                <a:latin typeface="Helvetica"/>
                <a:cs typeface="Helvetica"/>
              </a:rPr>
              <a:t>De faktiske omstændigheder fra en overordnet leder</a:t>
            </a:r>
          </a:p>
          <a:p>
            <a:r>
              <a:rPr lang="da-DK" sz="2000" dirty="0" smtClean="0">
                <a:latin typeface="Helvetica"/>
                <a:cs typeface="Helvetica"/>
              </a:rPr>
              <a:t>	- info </a:t>
            </a:r>
            <a:r>
              <a:rPr lang="da-DK" sz="2000" dirty="0">
                <a:latin typeface="Helvetica"/>
                <a:cs typeface="Helvetica"/>
              </a:rPr>
              <a:t>fra en </a:t>
            </a:r>
            <a:r>
              <a:rPr lang="da-DK" sz="2000" dirty="0" smtClean="0">
                <a:latin typeface="Helvetica"/>
                <a:cs typeface="Helvetica"/>
              </a:rPr>
              <a:t>TRiM uddannet - reaktioner</a:t>
            </a:r>
            <a:endParaRPr lang="da-DK" sz="2000" dirty="0">
              <a:latin typeface="Helvetica"/>
              <a:cs typeface="Helvetica"/>
            </a:endParaRPr>
          </a:p>
          <a:p>
            <a:pPr marL="342900" indent="-342900">
              <a:buFont typeface="Arial"/>
              <a:buChar char="•"/>
            </a:pPr>
            <a:r>
              <a:rPr lang="da-DK" sz="2000" dirty="0">
                <a:latin typeface="Helvetica"/>
                <a:cs typeface="Helvetica"/>
              </a:rPr>
              <a:t>Bør ikke være for lange (10 - 15 minutter)</a:t>
            </a:r>
          </a:p>
          <a:p>
            <a:pPr marL="342900" indent="-342900">
              <a:buFont typeface="Arial"/>
              <a:buChar char="•"/>
            </a:pPr>
            <a:r>
              <a:rPr lang="da-DK" sz="2000" dirty="0">
                <a:latin typeface="Helvetica"/>
                <a:cs typeface="Helvetica"/>
              </a:rPr>
              <a:t>Kan </a:t>
            </a:r>
            <a:r>
              <a:rPr lang="da-DK" sz="2000" dirty="0" smtClean="0">
                <a:latin typeface="Helvetica"/>
                <a:cs typeface="Helvetica"/>
              </a:rPr>
              <a:t>uddele </a:t>
            </a:r>
            <a:r>
              <a:rPr lang="da-DK" sz="2000" dirty="0">
                <a:latin typeface="Helvetica"/>
                <a:cs typeface="Helvetica"/>
              </a:rPr>
              <a:t>foldere</a:t>
            </a:r>
          </a:p>
          <a:p>
            <a:pPr marL="342900" indent="-342900">
              <a:buFont typeface="Arial"/>
              <a:buChar char="•"/>
            </a:pPr>
            <a:r>
              <a:rPr lang="da-DK" sz="2000" dirty="0" smtClean="0">
                <a:latin typeface="Helvetica"/>
                <a:cs typeface="Helvetica"/>
              </a:rPr>
              <a:t>Blive hængende bagefter hvis nogen vil snakke</a:t>
            </a:r>
            <a:endParaRPr lang="da-DK" sz="2000" dirty="0">
              <a:latin typeface="Helvetica"/>
              <a:cs typeface="Helvetica"/>
            </a:endParaRPr>
          </a:p>
        </p:txBody>
      </p:sp>
      <p:sp>
        <p:nvSpPr>
          <p:cNvPr id="7" name="Tekstfelt 6"/>
          <p:cNvSpPr txBox="1"/>
          <p:nvPr/>
        </p:nvSpPr>
        <p:spPr>
          <a:xfrm>
            <a:off x="723481" y="821664"/>
            <a:ext cx="7958295" cy="646331"/>
          </a:xfrm>
          <a:prstGeom prst="rect">
            <a:avLst/>
          </a:prstGeom>
          <a:noFill/>
        </p:spPr>
        <p:txBody>
          <a:bodyPr wrap="square" rtlCol="0">
            <a:spAutoFit/>
          </a:bodyPr>
          <a:lstStyle/>
          <a:p>
            <a:pPr algn="ctr"/>
            <a:r>
              <a:rPr lang="da-DK" sz="3600" dirty="0" smtClean="0">
                <a:latin typeface="Helvetica"/>
                <a:cs typeface="Helvetica"/>
              </a:rPr>
              <a:t>TRiM Incident Briefing (TIB)</a:t>
            </a:r>
          </a:p>
        </p:txBody>
      </p:sp>
    </p:spTree>
    <p:extLst>
      <p:ext uri="{BB962C8B-B14F-4D97-AF65-F5344CB8AC3E}">
        <p14:creationId xmlns:p14="http://schemas.microsoft.com/office/powerpoint/2010/main" val="153147197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pic>
        <p:nvPicPr>
          <p:cNvPr id="6" name="Billede 5"/>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2996307" y="6208018"/>
            <a:ext cx="1080000" cy="54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67764"/>
            <a:ext cx="7958295" cy="3416320"/>
          </a:xfrm>
          <a:prstGeom prst="rect">
            <a:avLst/>
          </a:prstGeom>
          <a:noFill/>
        </p:spPr>
        <p:txBody>
          <a:bodyPr wrap="square" rtlCol="0">
            <a:spAutoFit/>
          </a:bodyPr>
          <a:lstStyle/>
          <a:p>
            <a:pPr marL="342900" indent="-342900">
              <a:buFont typeface="Arial"/>
              <a:buChar char="•"/>
            </a:pPr>
            <a:r>
              <a:rPr lang="da-DK" dirty="0" smtClean="0">
                <a:latin typeface="Helvetica"/>
                <a:cs typeface="Helvetica"/>
              </a:rPr>
              <a:t>Ensomme personer</a:t>
            </a:r>
            <a:br>
              <a:rPr lang="da-DK" dirty="0" smtClean="0">
                <a:latin typeface="Helvetica"/>
                <a:cs typeface="Helvetica"/>
              </a:rPr>
            </a:br>
            <a:endParaRPr lang="da-DK" dirty="0">
              <a:latin typeface="Helvetica"/>
              <a:cs typeface="Helvetica"/>
            </a:endParaRPr>
          </a:p>
          <a:p>
            <a:pPr marL="342900" indent="-342900">
              <a:buFont typeface="Arial"/>
              <a:buChar char="•"/>
            </a:pPr>
            <a:r>
              <a:rPr lang="da-DK" dirty="0" smtClean="0">
                <a:latin typeface="Helvetica"/>
                <a:cs typeface="Helvetica"/>
              </a:rPr>
              <a:t>Leder</a:t>
            </a:r>
            <a:br>
              <a:rPr lang="da-DK" dirty="0" smtClean="0">
                <a:latin typeface="Helvetica"/>
                <a:cs typeface="Helvetica"/>
              </a:rPr>
            </a:br>
            <a:endParaRPr lang="da-DK" dirty="0">
              <a:latin typeface="Helvetica"/>
              <a:cs typeface="Helvetica"/>
            </a:endParaRPr>
          </a:p>
          <a:p>
            <a:pPr marL="342900" indent="-342900">
              <a:buFont typeface="Arial"/>
              <a:buChar char="•"/>
            </a:pPr>
            <a:r>
              <a:rPr lang="da-DK" dirty="0">
                <a:latin typeface="Helvetica"/>
                <a:cs typeface="Helvetica"/>
              </a:rPr>
              <a:t>Forstyrrende i </a:t>
            </a:r>
            <a:r>
              <a:rPr lang="da-DK" dirty="0" smtClean="0">
                <a:latin typeface="Helvetica"/>
                <a:cs typeface="Helvetica"/>
              </a:rPr>
              <a:t>gruppen</a:t>
            </a:r>
            <a:br>
              <a:rPr lang="da-DK" dirty="0" smtClean="0">
                <a:latin typeface="Helvetica"/>
                <a:cs typeface="Helvetica"/>
              </a:rPr>
            </a:br>
            <a:endParaRPr lang="da-DK" dirty="0">
              <a:latin typeface="Helvetica"/>
              <a:cs typeface="Helvetica"/>
            </a:endParaRPr>
          </a:p>
          <a:p>
            <a:pPr marL="342900" indent="-342900">
              <a:buFont typeface="Arial"/>
              <a:buChar char="•"/>
            </a:pPr>
            <a:r>
              <a:rPr lang="da-DK" dirty="0">
                <a:latin typeface="Helvetica"/>
                <a:cs typeface="Helvetica"/>
              </a:rPr>
              <a:t>Har ansvar for død eller </a:t>
            </a:r>
            <a:r>
              <a:rPr lang="da-DK" dirty="0" smtClean="0">
                <a:latin typeface="Helvetica"/>
                <a:cs typeface="Helvetica"/>
              </a:rPr>
              <a:t>tilskadekomst</a:t>
            </a:r>
            <a:br>
              <a:rPr lang="da-DK" dirty="0" smtClean="0">
                <a:latin typeface="Helvetica"/>
                <a:cs typeface="Helvetica"/>
              </a:rPr>
            </a:br>
            <a:endParaRPr lang="da-DK" dirty="0">
              <a:latin typeface="Helvetica"/>
              <a:cs typeface="Helvetica"/>
            </a:endParaRPr>
          </a:p>
          <a:p>
            <a:pPr marL="342900" indent="-342900">
              <a:buFont typeface="Arial"/>
              <a:buChar char="•"/>
            </a:pPr>
            <a:r>
              <a:rPr lang="da-DK" dirty="0" smtClean="0">
                <a:latin typeface="Helvetica"/>
                <a:cs typeface="Helvetica"/>
              </a:rPr>
              <a:t>Har overvældende angst/reaktioner</a:t>
            </a:r>
            <a:br>
              <a:rPr lang="da-DK" dirty="0" smtClean="0">
                <a:latin typeface="Helvetica"/>
                <a:cs typeface="Helvetica"/>
              </a:rPr>
            </a:br>
            <a:endParaRPr lang="da-DK" dirty="0">
              <a:latin typeface="Helvetica"/>
              <a:cs typeface="Helvetica"/>
            </a:endParaRPr>
          </a:p>
          <a:p>
            <a:pPr marL="342900" indent="-342900">
              <a:buFont typeface="Arial"/>
              <a:buChar char="•"/>
            </a:pPr>
            <a:r>
              <a:rPr lang="da-DK" dirty="0">
                <a:latin typeface="Helvetica"/>
                <a:cs typeface="Helvetica"/>
              </a:rPr>
              <a:t>Af juridisk </a:t>
            </a:r>
            <a:r>
              <a:rPr lang="da-DK" dirty="0" smtClean="0">
                <a:latin typeface="Helvetica"/>
                <a:cs typeface="Helvetica"/>
              </a:rPr>
              <a:t>årsag</a:t>
            </a:r>
            <a:br>
              <a:rPr lang="da-DK" dirty="0" smtClean="0">
                <a:latin typeface="Helvetica"/>
                <a:cs typeface="Helvetica"/>
              </a:rPr>
            </a:br>
            <a:endParaRPr lang="da-DK"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1:1 samtale</a:t>
            </a:r>
          </a:p>
        </p:txBody>
      </p:sp>
    </p:spTree>
    <p:extLst>
      <p:ext uri="{BB962C8B-B14F-4D97-AF65-F5344CB8AC3E}">
        <p14:creationId xmlns:p14="http://schemas.microsoft.com/office/powerpoint/2010/main" val="35353371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descr="a699942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828"/>
            <a:ext cx="9180000" cy="5888211"/>
          </a:xfrm>
          <a:prstGeom prst="rect">
            <a:avLst/>
          </a:prstGeom>
        </p:spPr>
      </p:pic>
      <p:pic>
        <p:nvPicPr>
          <p:cNvPr id="5" name="Billede 4" descr="Logo7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7" name="Tekstfelt 6"/>
          <p:cNvSpPr txBox="1"/>
          <p:nvPr/>
        </p:nvSpPr>
        <p:spPr>
          <a:xfrm>
            <a:off x="358675" y="2057262"/>
            <a:ext cx="7958295" cy="1938992"/>
          </a:xfrm>
          <a:prstGeom prst="rect">
            <a:avLst/>
          </a:prstGeom>
          <a:noFill/>
        </p:spPr>
        <p:txBody>
          <a:bodyPr wrap="square" rtlCol="0">
            <a:spAutoFit/>
          </a:bodyPr>
          <a:lstStyle/>
          <a:p>
            <a:r>
              <a:rPr lang="da-DK" sz="4000" dirty="0" smtClean="0">
                <a:solidFill>
                  <a:schemeClr val="bg1"/>
                </a:solidFill>
                <a:latin typeface="Helvetica"/>
                <a:cs typeface="Helvetica"/>
              </a:rPr>
              <a:t>Krisesamtaler til forebyggelse af PTSD og andre psykiske belastninger</a:t>
            </a:r>
            <a:r>
              <a:rPr lang="da-DK" sz="4000" dirty="0">
                <a:solidFill>
                  <a:schemeClr val="bg1"/>
                </a:solidFill>
                <a:latin typeface="Helvetica"/>
                <a:cs typeface="Helvetica"/>
              </a:rPr>
              <a:t>.</a:t>
            </a:r>
            <a:endParaRPr lang="da-DK" sz="4000" dirty="0" smtClean="0">
              <a:solidFill>
                <a:schemeClr val="bg1"/>
              </a:solidFill>
              <a:latin typeface="Helvetica"/>
              <a:cs typeface="Helvetica"/>
            </a:endParaRPr>
          </a:p>
        </p:txBody>
      </p:sp>
    </p:spTree>
    <p:extLst>
      <p:ext uri="{BB962C8B-B14F-4D97-AF65-F5344CB8AC3E}">
        <p14:creationId xmlns:p14="http://schemas.microsoft.com/office/powerpoint/2010/main" val="177356200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pic>
        <p:nvPicPr>
          <p:cNvPr id="6" name="Billede 5"/>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2996307" y="6208018"/>
            <a:ext cx="1080000" cy="54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67764"/>
            <a:ext cx="7958295" cy="2246769"/>
          </a:xfrm>
          <a:prstGeom prst="rect">
            <a:avLst/>
          </a:prstGeom>
          <a:noFill/>
        </p:spPr>
        <p:txBody>
          <a:bodyPr wrap="square" rtlCol="0">
            <a:spAutoFit/>
          </a:bodyPr>
          <a:lstStyle/>
          <a:p>
            <a:pPr marL="342900" indent="-342900">
              <a:buFont typeface="Arial"/>
              <a:buChar char="•"/>
            </a:pPr>
            <a:r>
              <a:rPr lang="da-DK" sz="2000" dirty="0" smtClean="0">
                <a:latin typeface="Helvetica"/>
                <a:cs typeface="Helvetica"/>
              </a:rPr>
              <a:t>Identificere en gruppe </a:t>
            </a:r>
            <a:r>
              <a:rPr lang="da-DK" sz="2000" dirty="0">
                <a:latin typeface="Helvetica"/>
                <a:cs typeface="Helvetica"/>
              </a:rPr>
              <a:t>med </a:t>
            </a:r>
            <a:r>
              <a:rPr lang="da-DK" sz="2000" dirty="0" smtClean="0">
                <a:latin typeface="Helvetica"/>
                <a:cs typeface="Helvetica"/>
              </a:rPr>
              <a:t>involvering </a:t>
            </a:r>
            <a:r>
              <a:rPr lang="da-DK" sz="2000" dirty="0">
                <a:latin typeface="Helvetica"/>
                <a:cs typeface="Helvetica"/>
              </a:rPr>
              <a:t>i den samme </a:t>
            </a:r>
            <a:r>
              <a:rPr lang="da-DK" sz="2000" dirty="0" smtClean="0">
                <a:latin typeface="Helvetica"/>
                <a:cs typeface="Helvetica"/>
              </a:rPr>
              <a:t>begivenhed</a:t>
            </a:r>
            <a:br>
              <a:rPr lang="da-DK" sz="2000" dirty="0" smtClean="0">
                <a:latin typeface="Helvetica"/>
                <a:cs typeface="Helvetica"/>
              </a:rPr>
            </a:br>
            <a:endParaRPr lang="da-DK" sz="2000" dirty="0">
              <a:latin typeface="Helvetica"/>
              <a:cs typeface="Helvetica"/>
            </a:endParaRPr>
          </a:p>
          <a:p>
            <a:pPr marL="342900" indent="-342900">
              <a:buFont typeface="Arial"/>
              <a:buChar char="•"/>
            </a:pPr>
            <a:r>
              <a:rPr lang="da-DK" sz="2000" dirty="0">
                <a:latin typeface="Helvetica"/>
                <a:cs typeface="Helvetica"/>
              </a:rPr>
              <a:t>En funktionel gruppe i stand til at støtte </a:t>
            </a:r>
            <a:r>
              <a:rPr lang="da-DK" sz="2000" dirty="0" smtClean="0">
                <a:latin typeface="Helvetica"/>
                <a:cs typeface="Helvetica"/>
              </a:rPr>
              <a:t>hinanden</a:t>
            </a:r>
            <a:br>
              <a:rPr lang="da-DK" sz="2000" dirty="0" smtClean="0">
                <a:latin typeface="Helvetica"/>
                <a:cs typeface="Helvetica"/>
              </a:rPr>
            </a:br>
            <a:endParaRPr lang="da-DK" sz="2000" dirty="0">
              <a:latin typeface="Helvetica"/>
              <a:cs typeface="Helvetica"/>
            </a:endParaRPr>
          </a:p>
          <a:p>
            <a:pPr marL="342900" indent="-342900">
              <a:buFont typeface="Arial"/>
              <a:buChar char="•"/>
            </a:pPr>
            <a:r>
              <a:rPr lang="da-DK" sz="2000" dirty="0">
                <a:latin typeface="Helvetica"/>
                <a:cs typeface="Helvetica"/>
              </a:rPr>
              <a:t>Respekt </a:t>
            </a:r>
            <a:r>
              <a:rPr lang="da-DK" sz="2000" dirty="0" smtClean="0">
                <a:latin typeface="Helvetica"/>
                <a:cs typeface="Helvetica"/>
              </a:rPr>
              <a:t>for anden autoritet</a:t>
            </a:r>
            <a:br>
              <a:rPr lang="da-DK" sz="2000" dirty="0" smtClean="0">
                <a:latin typeface="Helvetica"/>
                <a:cs typeface="Helvetica"/>
              </a:rPr>
            </a:br>
            <a:endParaRPr lang="da-DK" sz="2000" dirty="0">
              <a:latin typeface="Helvetica"/>
              <a:cs typeface="Helvetica"/>
            </a:endParaRPr>
          </a:p>
          <a:p>
            <a:pPr marL="342900" indent="-342900">
              <a:buFont typeface="Arial"/>
              <a:buChar char="•"/>
            </a:pPr>
            <a:r>
              <a:rPr lang="da-DK" sz="2000" dirty="0">
                <a:latin typeface="Helvetica"/>
                <a:cs typeface="Helvetica"/>
              </a:rPr>
              <a:t>Vil ikke bebrejde hinanden</a:t>
            </a: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a:latin typeface="Helvetica"/>
                <a:cs typeface="Helvetica"/>
              </a:rPr>
              <a:t>Gruppe Intervention</a:t>
            </a:r>
            <a:endParaRPr lang="da-DK" sz="3200" dirty="0" smtClean="0">
              <a:latin typeface="Helvetica"/>
              <a:cs typeface="Helvetica"/>
            </a:endParaRPr>
          </a:p>
        </p:txBody>
      </p:sp>
    </p:spTree>
    <p:extLst>
      <p:ext uri="{BB962C8B-B14F-4D97-AF65-F5344CB8AC3E}">
        <p14:creationId xmlns:p14="http://schemas.microsoft.com/office/powerpoint/2010/main" val="5112622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pic>
        <p:nvPicPr>
          <p:cNvPr id="6" name="Billede 5"/>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2996307" y="6208018"/>
            <a:ext cx="1080000" cy="54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42108"/>
            <a:ext cx="7958295" cy="4529446"/>
          </a:xfrm>
          <a:prstGeom prst="rect">
            <a:avLst/>
          </a:prstGeom>
          <a:noFill/>
        </p:spPr>
        <p:txBody>
          <a:bodyPr wrap="square" rtlCol="0">
            <a:spAutoFit/>
          </a:bodyPr>
          <a:lstStyle/>
          <a:p>
            <a:pPr marL="342900" indent="-342900">
              <a:lnSpc>
                <a:spcPct val="90000"/>
              </a:lnSpc>
              <a:buFont typeface="Arial"/>
              <a:buChar char="•"/>
            </a:pPr>
            <a:r>
              <a:rPr lang="da-DK" sz="2000" dirty="0" smtClean="0">
                <a:latin typeface="Helvetica"/>
                <a:cs typeface="Helvetica"/>
              </a:rPr>
              <a:t>Sammenlig kontrasten </a:t>
            </a:r>
            <a:r>
              <a:rPr lang="da-DK" sz="2000" dirty="0">
                <a:latin typeface="Helvetica"/>
                <a:cs typeface="Helvetica"/>
              </a:rPr>
              <a:t>til deres oprindelige tre dage score.</a:t>
            </a:r>
          </a:p>
          <a:p>
            <a:pPr marL="342900" indent="-342900">
              <a:lnSpc>
                <a:spcPct val="90000"/>
              </a:lnSpc>
              <a:buFont typeface="Arial"/>
              <a:buChar char="•"/>
            </a:pPr>
            <a:endParaRPr lang="da-DK" sz="2000" dirty="0">
              <a:latin typeface="Helvetica"/>
              <a:cs typeface="Helvetica"/>
            </a:endParaRPr>
          </a:p>
          <a:p>
            <a:pPr marL="342900" indent="-342900">
              <a:lnSpc>
                <a:spcPct val="90000"/>
              </a:lnSpc>
              <a:buFont typeface="Arial"/>
              <a:buChar char="•"/>
            </a:pPr>
            <a:r>
              <a:rPr lang="da-DK" sz="2000" dirty="0">
                <a:latin typeface="Helvetica"/>
                <a:cs typeface="Helvetica"/>
              </a:rPr>
              <a:t>At tjekke op på deres generelle velbefindende.</a:t>
            </a:r>
          </a:p>
          <a:p>
            <a:pPr marL="342900" indent="-342900">
              <a:lnSpc>
                <a:spcPct val="90000"/>
              </a:lnSpc>
              <a:buFont typeface="Arial"/>
              <a:buChar char="•"/>
            </a:pPr>
            <a:endParaRPr lang="da-DK" sz="2000" dirty="0">
              <a:latin typeface="Helvetica"/>
              <a:cs typeface="Helvetica"/>
            </a:endParaRPr>
          </a:p>
          <a:p>
            <a:pPr marL="342900" indent="-342900">
              <a:lnSpc>
                <a:spcPct val="90000"/>
              </a:lnSpc>
              <a:buFont typeface="Arial"/>
              <a:buChar char="•"/>
            </a:pPr>
            <a:r>
              <a:rPr lang="da-DK" sz="2000" dirty="0">
                <a:latin typeface="Helvetica"/>
                <a:cs typeface="Helvetica"/>
              </a:rPr>
              <a:t>For at kontrollere, at de er i dialog med deres </a:t>
            </a:r>
            <a:r>
              <a:rPr lang="da-DK" sz="2000" dirty="0" smtClean="0">
                <a:latin typeface="Helvetica"/>
                <a:cs typeface="Helvetica"/>
              </a:rPr>
              <a:t>egne </a:t>
            </a:r>
            <a:r>
              <a:rPr lang="da-DK" sz="2000" dirty="0" err="1" smtClean="0">
                <a:latin typeface="Helvetica"/>
                <a:cs typeface="Helvetica"/>
              </a:rPr>
              <a:t>cooping</a:t>
            </a:r>
            <a:r>
              <a:rPr lang="da-DK" sz="2000" dirty="0" smtClean="0">
                <a:latin typeface="Helvetica"/>
                <a:cs typeface="Helvetica"/>
              </a:rPr>
              <a:t> strategier</a:t>
            </a:r>
            <a:r>
              <a:rPr lang="da-DK" sz="2000" dirty="0">
                <a:latin typeface="Helvetica"/>
                <a:cs typeface="Helvetica"/>
              </a:rPr>
              <a:t>.</a:t>
            </a:r>
          </a:p>
          <a:p>
            <a:pPr marL="342900" indent="-342900">
              <a:lnSpc>
                <a:spcPct val="90000"/>
              </a:lnSpc>
              <a:buFont typeface="Arial"/>
              <a:buChar char="•"/>
            </a:pPr>
            <a:endParaRPr lang="da-DK" sz="2000" dirty="0">
              <a:latin typeface="Helvetica"/>
              <a:cs typeface="Helvetica"/>
            </a:endParaRPr>
          </a:p>
          <a:p>
            <a:pPr marL="342900" indent="-342900">
              <a:lnSpc>
                <a:spcPct val="90000"/>
              </a:lnSpc>
              <a:buFont typeface="Arial"/>
              <a:buChar char="•"/>
            </a:pPr>
            <a:r>
              <a:rPr lang="da-DK" sz="2000" dirty="0">
                <a:latin typeface="Helvetica"/>
                <a:cs typeface="Helvetica"/>
              </a:rPr>
              <a:t>For at demonstrere, at organisationen bekymrer </a:t>
            </a:r>
            <a:r>
              <a:rPr lang="da-DK" sz="2000" dirty="0" smtClean="0">
                <a:latin typeface="Helvetica"/>
                <a:cs typeface="Helvetica"/>
              </a:rPr>
              <a:t>sig.</a:t>
            </a:r>
          </a:p>
          <a:p>
            <a:pPr>
              <a:lnSpc>
                <a:spcPct val="90000"/>
              </a:lnSpc>
            </a:pPr>
            <a:endParaRPr lang="da-DK" sz="2000" dirty="0">
              <a:latin typeface="Helvetica"/>
              <a:cs typeface="Helvetica"/>
            </a:endParaRPr>
          </a:p>
          <a:p>
            <a:pPr marL="342900" indent="-342900">
              <a:lnSpc>
                <a:spcPct val="90000"/>
              </a:lnSpc>
              <a:buFont typeface="Arial"/>
              <a:buChar char="•"/>
            </a:pPr>
            <a:r>
              <a:rPr lang="da-DK" sz="2000" dirty="0">
                <a:latin typeface="Helvetica"/>
                <a:cs typeface="Helvetica"/>
              </a:rPr>
              <a:t>Når det er muligt, sørg for at gennemføre opfølgningssamtalen som 1:1</a:t>
            </a:r>
            <a:br>
              <a:rPr lang="da-DK" sz="2000" dirty="0">
                <a:latin typeface="Helvetica"/>
                <a:cs typeface="Helvetica"/>
              </a:rPr>
            </a:br>
            <a:endParaRPr lang="da-DK" sz="2000" dirty="0">
              <a:latin typeface="Helvetica"/>
              <a:cs typeface="Helvetica"/>
            </a:endParaRPr>
          </a:p>
          <a:p>
            <a:pPr marL="342900" indent="-342900">
              <a:lnSpc>
                <a:spcPct val="90000"/>
              </a:lnSpc>
              <a:buFont typeface="Arial"/>
              <a:buChar char="•"/>
            </a:pPr>
            <a:r>
              <a:rPr lang="da-DK" sz="2000" dirty="0">
                <a:latin typeface="Helvetica"/>
                <a:cs typeface="Helvetica"/>
              </a:rPr>
              <a:t>Forsøg på at bruge den samme person til opfølgningssamtalen, som foretog den oprindelige og første samtale.</a:t>
            </a:r>
            <a:br>
              <a:rPr lang="da-DK" sz="2000" dirty="0">
                <a:latin typeface="Helvetica"/>
                <a:cs typeface="Helvetica"/>
              </a:rPr>
            </a:br>
            <a:endParaRPr lang="da-DK" sz="2000" dirty="0">
              <a:latin typeface="Helvetica"/>
              <a:cs typeface="Helvetica"/>
            </a:endParaRPr>
          </a:p>
          <a:p>
            <a:pPr>
              <a:lnSpc>
                <a:spcPct val="90000"/>
              </a:lnSpc>
            </a:pPr>
            <a:endParaRPr lang="da-DK" sz="2000" dirty="0" smtClean="0">
              <a:latin typeface="Helvetica"/>
              <a:cs typeface="Helvetica"/>
            </a:endParaRPr>
          </a:p>
        </p:txBody>
      </p:sp>
      <p:sp>
        <p:nvSpPr>
          <p:cNvPr id="7" name="Tekstfelt 6"/>
          <p:cNvSpPr txBox="1"/>
          <p:nvPr/>
        </p:nvSpPr>
        <p:spPr>
          <a:xfrm>
            <a:off x="723481" y="821664"/>
            <a:ext cx="7958295" cy="646331"/>
          </a:xfrm>
          <a:prstGeom prst="rect">
            <a:avLst/>
          </a:prstGeom>
          <a:noFill/>
        </p:spPr>
        <p:txBody>
          <a:bodyPr wrap="square" rtlCol="0">
            <a:spAutoFit/>
          </a:bodyPr>
          <a:lstStyle/>
          <a:p>
            <a:pPr algn="ctr"/>
            <a:r>
              <a:rPr lang="da-DK" sz="3600" dirty="0" smtClean="0">
                <a:latin typeface="Helvetica"/>
                <a:cs typeface="Helvetica"/>
              </a:rPr>
              <a:t>Opfølgningssamtale</a:t>
            </a:r>
          </a:p>
        </p:txBody>
      </p:sp>
    </p:spTree>
    <p:extLst>
      <p:ext uri="{BB962C8B-B14F-4D97-AF65-F5344CB8AC3E}">
        <p14:creationId xmlns:p14="http://schemas.microsoft.com/office/powerpoint/2010/main" val="193294310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42108"/>
            <a:ext cx="7958295" cy="4016484"/>
          </a:xfrm>
          <a:prstGeom prst="rect">
            <a:avLst/>
          </a:prstGeom>
          <a:noFill/>
        </p:spPr>
        <p:txBody>
          <a:bodyPr wrap="square" rtlCol="0">
            <a:spAutoFit/>
          </a:bodyPr>
          <a:lstStyle/>
          <a:p>
            <a:r>
              <a:rPr lang="da-DK" sz="2000" dirty="0">
                <a:latin typeface="Helvetica"/>
                <a:cs typeface="Helvetica"/>
              </a:rPr>
              <a:t>På den lange bane kan den enkelte udvikle psykiske problemer, hvis der ikke tages hånd om den enkelte</a:t>
            </a:r>
          </a:p>
          <a:p>
            <a:endParaRPr lang="da-DK" sz="2000" dirty="0">
              <a:latin typeface="Helvetica"/>
              <a:cs typeface="Helvetica"/>
            </a:endParaRPr>
          </a:p>
          <a:p>
            <a:r>
              <a:rPr lang="da-DK" sz="2000" dirty="0">
                <a:latin typeface="Helvetica"/>
                <a:cs typeface="Helvetica"/>
              </a:rPr>
              <a:t>Eksempler på adfærdsmæssige symptomer:</a:t>
            </a:r>
          </a:p>
          <a:p>
            <a:endParaRPr lang="da-DK" sz="2000" dirty="0">
              <a:latin typeface="Helvetica"/>
              <a:cs typeface="Helvetica"/>
            </a:endParaRPr>
          </a:p>
          <a:p>
            <a:pPr marL="342900" indent="-342900">
              <a:lnSpc>
                <a:spcPct val="130000"/>
              </a:lnSpc>
              <a:buFont typeface="Arial"/>
              <a:buChar char="•"/>
            </a:pPr>
            <a:r>
              <a:rPr lang="da-DK" sz="2000" dirty="0">
                <a:latin typeface="Helvetica"/>
                <a:cs typeface="Helvetica"/>
              </a:rPr>
              <a:t>Handlingslammelse</a:t>
            </a:r>
          </a:p>
          <a:p>
            <a:pPr marL="342900" indent="-342900">
              <a:lnSpc>
                <a:spcPct val="130000"/>
              </a:lnSpc>
              <a:buFont typeface="Arial"/>
              <a:buChar char="•"/>
            </a:pPr>
            <a:r>
              <a:rPr lang="da-DK" sz="2000" dirty="0">
                <a:latin typeface="Helvetica"/>
                <a:cs typeface="Helvetica"/>
              </a:rPr>
              <a:t>Tendens til at isolere sig</a:t>
            </a:r>
          </a:p>
          <a:p>
            <a:pPr marL="342900" indent="-342900">
              <a:lnSpc>
                <a:spcPct val="130000"/>
              </a:lnSpc>
              <a:buFont typeface="Arial"/>
              <a:buChar char="•"/>
            </a:pPr>
            <a:r>
              <a:rPr lang="da-DK" sz="2000" dirty="0">
                <a:latin typeface="Helvetica"/>
                <a:cs typeface="Helvetica"/>
              </a:rPr>
              <a:t>Frygt for at være alene</a:t>
            </a:r>
          </a:p>
          <a:p>
            <a:pPr marL="342900" indent="-342900">
              <a:lnSpc>
                <a:spcPct val="130000"/>
              </a:lnSpc>
              <a:buFont typeface="Arial"/>
              <a:buChar char="•"/>
            </a:pPr>
            <a:r>
              <a:rPr lang="da-DK" sz="2000" dirty="0">
                <a:latin typeface="Helvetica"/>
                <a:cs typeface="Helvetica"/>
              </a:rPr>
              <a:t>Angst for at blive overfaldet igen</a:t>
            </a:r>
          </a:p>
          <a:p>
            <a:pPr marL="342900" indent="-342900">
              <a:lnSpc>
                <a:spcPct val="130000"/>
              </a:lnSpc>
              <a:buFont typeface="Arial"/>
              <a:buChar char="•"/>
            </a:pPr>
            <a:r>
              <a:rPr lang="da-DK" sz="2000" dirty="0">
                <a:solidFill>
                  <a:srgbClr val="000000"/>
                </a:solidFill>
                <a:latin typeface="Helvetica"/>
                <a:cs typeface="Helvetica"/>
              </a:rPr>
              <a:t>Ændret verdensbillede</a:t>
            </a:r>
          </a:p>
          <a:p>
            <a:pPr marL="342900" indent="-342900">
              <a:lnSpc>
                <a:spcPct val="130000"/>
              </a:lnSpc>
              <a:buFont typeface="Arial"/>
              <a:buChar char="•"/>
            </a:pPr>
            <a:r>
              <a:rPr lang="da-DK" sz="2000" dirty="0">
                <a:solidFill>
                  <a:srgbClr val="000000"/>
                </a:solidFill>
                <a:latin typeface="Helvetica"/>
                <a:cs typeface="Helvetica"/>
              </a:rPr>
              <a:t>Ændret syn på sig selv</a:t>
            </a:r>
          </a:p>
        </p:txBody>
      </p:sp>
      <p:sp>
        <p:nvSpPr>
          <p:cNvPr id="7" name="Tekstfelt 6"/>
          <p:cNvSpPr txBox="1"/>
          <p:nvPr/>
        </p:nvSpPr>
        <p:spPr>
          <a:xfrm>
            <a:off x="723481" y="821664"/>
            <a:ext cx="7958295" cy="646331"/>
          </a:xfrm>
          <a:prstGeom prst="rect">
            <a:avLst/>
          </a:prstGeom>
          <a:noFill/>
        </p:spPr>
        <p:txBody>
          <a:bodyPr wrap="square" rtlCol="0">
            <a:spAutoFit/>
          </a:bodyPr>
          <a:lstStyle/>
          <a:p>
            <a:pPr algn="ctr"/>
            <a:r>
              <a:rPr lang="da-DK" sz="3600" dirty="0" smtClean="0">
                <a:solidFill>
                  <a:srgbClr val="000000"/>
                </a:solidFill>
                <a:latin typeface="Helvetica"/>
                <a:cs typeface="Helvetica"/>
              </a:rPr>
              <a:t>Symptomer på den lange bane</a:t>
            </a:r>
            <a:endParaRPr lang="da-DK" sz="3600" dirty="0">
              <a:solidFill>
                <a:srgbClr val="000000"/>
              </a:solidFill>
              <a:latin typeface="Helvetica"/>
              <a:cs typeface="Helvetica"/>
            </a:endParaRPr>
          </a:p>
        </p:txBody>
      </p:sp>
    </p:spTree>
    <p:extLst>
      <p:ext uri="{BB962C8B-B14F-4D97-AF65-F5344CB8AC3E}">
        <p14:creationId xmlns:p14="http://schemas.microsoft.com/office/powerpoint/2010/main" val="158227440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42108"/>
            <a:ext cx="7958295" cy="4016484"/>
          </a:xfrm>
          <a:prstGeom prst="rect">
            <a:avLst/>
          </a:prstGeom>
          <a:noFill/>
        </p:spPr>
        <p:txBody>
          <a:bodyPr wrap="square" rtlCol="0">
            <a:spAutoFit/>
          </a:bodyPr>
          <a:lstStyle/>
          <a:p>
            <a:r>
              <a:rPr lang="da-DK" sz="2000" dirty="0">
                <a:latin typeface="Helvetica"/>
                <a:cs typeface="Helvetica"/>
              </a:rPr>
              <a:t>På den lange bane kan den enkelte udvikle psykiske problemer, hvis der ikke tages hånd om den enkelte</a:t>
            </a:r>
          </a:p>
          <a:p>
            <a:endParaRPr lang="da-DK" sz="2000" dirty="0">
              <a:latin typeface="Helvetica"/>
              <a:cs typeface="Helvetica"/>
            </a:endParaRPr>
          </a:p>
          <a:p>
            <a:r>
              <a:rPr lang="da-DK" sz="2000" dirty="0">
                <a:latin typeface="Helvetica"/>
                <a:cs typeface="Helvetica"/>
              </a:rPr>
              <a:t>Eksempler på symptomer:</a:t>
            </a:r>
          </a:p>
          <a:p>
            <a:endParaRPr lang="da-DK" sz="2000" dirty="0">
              <a:latin typeface="Helvetica"/>
              <a:cs typeface="Helvetica"/>
            </a:endParaRPr>
          </a:p>
          <a:p>
            <a:pPr marL="342900" indent="-342900">
              <a:lnSpc>
                <a:spcPct val="130000"/>
              </a:lnSpc>
              <a:buFont typeface="Arial"/>
              <a:buChar char="•"/>
            </a:pPr>
            <a:r>
              <a:rPr lang="da-DK" sz="2000" dirty="0">
                <a:latin typeface="Helvetica"/>
                <a:cs typeface="Helvetica"/>
              </a:rPr>
              <a:t>Psykiske belastningskarakter</a:t>
            </a:r>
          </a:p>
          <a:p>
            <a:pPr marL="342900" indent="-342900">
              <a:lnSpc>
                <a:spcPct val="130000"/>
              </a:lnSpc>
              <a:buFont typeface="Arial"/>
              <a:buChar char="•"/>
            </a:pPr>
            <a:r>
              <a:rPr lang="da-DK" sz="2000" dirty="0">
                <a:latin typeface="Helvetica"/>
                <a:cs typeface="Helvetica"/>
              </a:rPr>
              <a:t>Depression  </a:t>
            </a:r>
          </a:p>
          <a:p>
            <a:pPr marL="342900" indent="-342900">
              <a:lnSpc>
                <a:spcPct val="130000"/>
              </a:lnSpc>
              <a:buFont typeface="Arial"/>
              <a:buChar char="•"/>
            </a:pPr>
            <a:r>
              <a:rPr lang="da-DK" sz="2000" dirty="0">
                <a:latin typeface="Helvetica"/>
                <a:cs typeface="Helvetica"/>
              </a:rPr>
              <a:t>Angst</a:t>
            </a:r>
          </a:p>
          <a:p>
            <a:pPr marL="342900" indent="-342900">
              <a:lnSpc>
                <a:spcPct val="130000"/>
              </a:lnSpc>
              <a:buFont typeface="Arial"/>
              <a:buChar char="•"/>
            </a:pPr>
            <a:r>
              <a:rPr lang="da-DK" sz="2000" dirty="0">
                <a:latin typeface="Helvetica"/>
                <a:cs typeface="Helvetica"/>
              </a:rPr>
              <a:t>PTSD</a:t>
            </a:r>
          </a:p>
          <a:p>
            <a:pPr marL="342900" indent="-342900">
              <a:lnSpc>
                <a:spcPct val="130000"/>
              </a:lnSpc>
              <a:buFont typeface="Arial"/>
              <a:buChar char="•"/>
            </a:pPr>
            <a:r>
              <a:rPr lang="da-DK" sz="2000" dirty="0">
                <a:latin typeface="Helvetica"/>
                <a:cs typeface="Helvetica"/>
              </a:rPr>
              <a:t>Stress</a:t>
            </a:r>
          </a:p>
          <a:p>
            <a:pPr marL="342900" indent="-342900">
              <a:lnSpc>
                <a:spcPct val="130000"/>
              </a:lnSpc>
              <a:buFont typeface="Arial"/>
              <a:buChar char="•"/>
            </a:pPr>
            <a:r>
              <a:rPr lang="da-DK" sz="2000" dirty="0">
                <a:latin typeface="Helvetica"/>
                <a:cs typeface="Helvetica"/>
              </a:rPr>
              <a:t>Frustration og magtesløshed</a:t>
            </a:r>
            <a:endParaRPr lang="da-DK" sz="2000" dirty="0">
              <a:solidFill>
                <a:srgbClr val="000000"/>
              </a:solidFill>
              <a:latin typeface="Helvetica"/>
              <a:cs typeface="Helvetica"/>
            </a:endParaRPr>
          </a:p>
        </p:txBody>
      </p:sp>
      <p:sp>
        <p:nvSpPr>
          <p:cNvPr id="7" name="Tekstfelt 6"/>
          <p:cNvSpPr txBox="1"/>
          <p:nvPr/>
        </p:nvSpPr>
        <p:spPr>
          <a:xfrm>
            <a:off x="723481" y="821664"/>
            <a:ext cx="7958295" cy="646331"/>
          </a:xfrm>
          <a:prstGeom prst="rect">
            <a:avLst/>
          </a:prstGeom>
          <a:noFill/>
        </p:spPr>
        <p:txBody>
          <a:bodyPr wrap="square" rtlCol="0">
            <a:spAutoFit/>
          </a:bodyPr>
          <a:lstStyle/>
          <a:p>
            <a:pPr algn="ctr"/>
            <a:r>
              <a:rPr lang="da-DK" sz="3600" dirty="0" smtClean="0">
                <a:solidFill>
                  <a:srgbClr val="000000"/>
                </a:solidFill>
                <a:latin typeface="Helvetica"/>
                <a:cs typeface="Helvetica"/>
              </a:rPr>
              <a:t>Konsekvenser</a:t>
            </a:r>
            <a:endParaRPr lang="da-DK" sz="3600" dirty="0">
              <a:solidFill>
                <a:srgbClr val="000000"/>
              </a:solidFill>
              <a:latin typeface="Helvetica"/>
              <a:cs typeface="Helvetica"/>
            </a:endParaRPr>
          </a:p>
        </p:txBody>
      </p:sp>
    </p:spTree>
    <p:extLst>
      <p:ext uri="{BB962C8B-B14F-4D97-AF65-F5344CB8AC3E}">
        <p14:creationId xmlns:p14="http://schemas.microsoft.com/office/powerpoint/2010/main" val="15945238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742108"/>
            <a:ext cx="7958295" cy="4108817"/>
          </a:xfrm>
          <a:prstGeom prst="rect">
            <a:avLst/>
          </a:prstGeom>
          <a:noFill/>
        </p:spPr>
        <p:txBody>
          <a:bodyPr wrap="square" rtlCol="0">
            <a:spAutoFit/>
          </a:bodyPr>
          <a:lstStyle/>
          <a:p>
            <a:r>
              <a:rPr lang="da-DK" sz="2000" dirty="0">
                <a:latin typeface="Helvetica"/>
                <a:cs typeface="Helvetica"/>
              </a:rPr>
              <a:t>Ofte sender vi kriseramte til psykolog med det samme. Undersøgelser har vist, at en for tidlig </a:t>
            </a:r>
            <a:r>
              <a:rPr lang="da-DK" sz="2000" dirty="0" smtClean="0">
                <a:latin typeface="Helvetica"/>
                <a:cs typeface="Helvetica"/>
              </a:rPr>
              <a:t>bearbejdning </a:t>
            </a:r>
            <a:r>
              <a:rPr lang="da-DK" sz="2000" dirty="0">
                <a:latin typeface="Helvetica"/>
                <a:cs typeface="Helvetica"/>
              </a:rPr>
              <a:t>kan gøre mere skade end gavn.</a:t>
            </a:r>
          </a:p>
          <a:p>
            <a:endParaRPr lang="da-DK" sz="2000" dirty="0">
              <a:latin typeface="Helvetica"/>
              <a:cs typeface="Helvetica"/>
            </a:endParaRPr>
          </a:p>
          <a:p>
            <a:pPr marL="342900" indent="-342900">
              <a:lnSpc>
                <a:spcPct val="130000"/>
              </a:lnSpc>
              <a:buFont typeface="Arial"/>
              <a:buChar char="•"/>
            </a:pPr>
            <a:r>
              <a:rPr lang="da-DK" sz="2000" dirty="0">
                <a:latin typeface="Helvetica"/>
                <a:cs typeface="Helvetica"/>
              </a:rPr>
              <a:t>Kollegastøtte</a:t>
            </a:r>
            <a:endParaRPr lang="da-DK" sz="2000" dirty="0">
              <a:solidFill>
                <a:srgbClr val="000000"/>
              </a:solidFill>
              <a:latin typeface="Helvetica"/>
              <a:cs typeface="Helvetica"/>
            </a:endParaRPr>
          </a:p>
          <a:p>
            <a:pPr marL="342900" indent="-342900">
              <a:lnSpc>
                <a:spcPct val="130000"/>
              </a:lnSpc>
              <a:buFont typeface="Arial"/>
              <a:buChar char="•"/>
            </a:pPr>
            <a:r>
              <a:rPr lang="da-DK" sz="2000" dirty="0">
                <a:solidFill>
                  <a:srgbClr val="000000"/>
                </a:solidFill>
                <a:latin typeface="Helvetica"/>
                <a:cs typeface="Helvetica"/>
              </a:rPr>
              <a:t>Egen omsorg</a:t>
            </a:r>
          </a:p>
          <a:p>
            <a:pPr marL="342900" indent="-342900">
              <a:lnSpc>
                <a:spcPct val="130000"/>
              </a:lnSpc>
              <a:buFont typeface="Arial"/>
              <a:buChar char="•"/>
            </a:pPr>
            <a:r>
              <a:rPr lang="da-DK" sz="2000" dirty="0" smtClean="0">
                <a:solidFill>
                  <a:srgbClr val="000000"/>
                </a:solidFill>
                <a:latin typeface="Helvetica"/>
                <a:cs typeface="Helvetica"/>
              </a:rPr>
              <a:t>Terapi</a:t>
            </a:r>
          </a:p>
          <a:p>
            <a:pPr>
              <a:lnSpc>
                <a:spcPct val="130000"/>
              </a:lnSpc>
            </a:pPr>
            <a:endParaRPr lang="da-DK" sz="2000" dirty="0" smtClean="0">
              <a:solidFill>
                <a:srgbClr val="000000"/>
              </a:solidFill>
              <a:latin typeface="Helvetica"/>
              <a:cs typeface="Helvetica"/>
            </a:endParaRPr>
          </a:p>
          <a:p>
            <a:pPr>
              <a:lnSpc>
                <a:spcPct val="130000"/>
              </a:lnSpc>
            </a:pPr>
            <a:r>
              <a:rPr lang="da-DK" sz="2000" i="1" dirty="0"/>
              <a:t>”Mennesker kan ses som havende en bankkonto med mod og beslutsomhed; ens ressourcer er ikke ubegrænsede, og når kontoen er tom, kan et psykisk sammenbrud være nært forestående.” </a:t>
            </a:r>
            <a:endParaRPr lang="da-DK" sz="2000" i="1" dirty="0">
              <a:solidFill>
                <a:srgbClr val="000000"/>
              </a:solidFill>
              <a:latin typeface="Helvetica"/>
              <a:cs typeface="Helvetica"/>
            </a:endParaRPr>
          </a:p>
        </p:txBody>
      </p:sp>
      <p:sp>
        <p:nvSpPr>
          <p:cNvPr id="7" name="Tekstfelt 6"/>
          <p:cNvSpPr txBox="1"/>
          <p:nvPr/>
        </p:nvSpPr>
        <p:spPr>
          <a:xfrm>
            <a:off x="723481" y="821664"/>
            <a:ext cx="7958295" cy="646331"/>
          </a:xfrm>
          <a:prstGeom prst="rect">
            <a:avLst/>
          </a:prstGeom>
          <a:noFill/>
        </p:spPr>
        <p:txBody>
          <a:bodyPr wrap="square" rtlCol="0">
            <a:spAutoFit/>
          </a:bodyPr>
          <a:lstStyle/>
          <a:p>
            <a:pPr algn="ctr"/>
            <a:r>
              <a:rPr lang="da-DK" sz="3600" dirty="0">
                <a:solidFill>
                  <a:srgbClr val="000000"/>
                </a:solidFill>
                <a:latin typeface="Helvetica"/>
                <a:cs typeface="Helvetica"/>
              </a:rPr>
              <a:t>Krisebearbejdning</a:t>
            </a:r>
          </a:p>
        </p:txBody>
      </p:sp>
    </p:spTree>
    <p:extLst>
      <p:ext uri="{BB962C8B-B14F-4D97-AF65-F5344CB8AC3E}">
        <p14:creationId xmlns:p14="http://schemas.microsoft.com/office/powerpoint/2010/main" val="136450854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698821" y="1601004"/>
            <a:ext cx="7958295" cy="461665"/>
          </a:xfrm>
          <a:prstGeom prst="rect">
            <a:avLst/>
          </a:prstGeom>
          <a:noFill/>
        </p:spPr>
        <p:txBody>
          <a:bodyPr wrap="square" rtlCol="0">
            <a:spAutoFit/>
          </a:bodyPr>
          <a:lstStyle/>
          <a:p>
            <a:endParaRPr lang="da-DK" sz="2400" dirty="0">
              <a:latin typeface="Helvetica"/>
              <a:cs typeface="Helvetica"/>
            </a:endParaRPr>
          </a:p>
        </p:txBody>
      </p:sp>
      <p:pic>
        <p:nvPicPr>
          <p:cNvPr id="4" name="Billede 3" descr="spoergsmaal1_0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9144001" cy="5922747"/>
          </a:xfrm>
          <a:prstGeom prst="rect">
            <a:avLst/>
          </a:prstGeom>
        </p:spPr>
      </p:pic>
    </p:spTree>
    <p:extLst>
      <p:ext uri="{BB962C8B-B14F-4D97-AF65-F5344CB8AC3E}">
        <p14:creationId xmlns:p14="http://schemas.microsoft.com/office/powerpoint/2010/main" val="165293441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a-DK" sz="3200" dirty="0" smtClean="0">
                <a:solidFill>
                  <a:srgbClr val="000000"/>
                </a:solidFill>
                <a:latin typeface="Helvetica"/>
                <a:cs typeface="Helvetica"/>
              </a:rPr>
              <a:t>www</a:t>
            </a:r>
            <a:r>
              <a:rPr lang="da-DK" sz="3200" dirty="0" smtClean="0">
                <a:solidFill>
                  <a:srgbClr val="000000"/>
                </a:solidFill>
                <a:latin typeface="Helvetica"/>
                <a:cs typeface="Helvetica"/>
              </a:rPr>
              <a:t>.mindthehuman.com</a:t>
            </a:r>
          </a:p>
          <a:p>
            <a:pPr algn="ctr"/>
            <a:endParaRPr lang="da-DK" sz="3200" dirty="0">
              <a:solidFill>
                <a:srgbClr val="000000"/>
              </a:solidFill>
              <a:latin typeface="Helvetica"/>
              <a:cs typeface="Helvetica"/>
            </a:endParaRPr>
          </a:p>
          <a:p>
            <a:pPr algn="ctr"/>
            <a:endParaRPr lang="da-DK" sz="3200" dirty="0">
              <a:solidFill>
                <a:srgbClr val="000000"/>
              </a:solidFill>
              <a:latin typeface="Helvetica"/>
              <a:cs typeface="Helvetica"/>
            </a:endParaRPr>
          </a:p>
        </p:txBody>
      </p:sp>
      <p:sp>
        <p:nvSpPr>
          <p:cNvPr id="2" name="Tekstfelt 1"/>
          <p:cNvSpPr txBox="1"/>
          <p:nvPr/>
        </p:nvSpPr>
        <p:spPr>
          <a:xfrm>
            <a:off x="698821" y="1601004"/>
            <a:ext cx="7958295" cy="461665"/>
          </a:xfrm>
          <a:prstGeom prst="rect">
            <a:avLst/>
          </a:prstGeom>
          <a:noFill/>
        </p:spPr>
        <p:txBody>
          <a:bodyPr wrap="square" rtlCol="0">
            <a:spAutoFit/>
          </a:bodyPr>
          <a:lstStyle/>
          <a:p>
            <a:endParaRPr lang="da-DK" sz="2400" dirty="0">
              <a:latin typeface="Helvetica"/>
              <a:cs typeface="Helvetica"/>
            </a:endParaRPr>
          </a:p>
        </p:txBody>
      </p:sp>
    </p:spTree>
    <p:extLst>
      <p:ext uri="{BB962C8B-B14F-4D97-AF65-F5344CB8AC3E}">
        <p14:creationId xmlns:p14="http://schemas.microsoft.com/office/powerpoint/2010/main" val="95234845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1864836"/>
            <a:ext cx="7958295" cy="4401205"/>
          </a:xfrm>
          <a:prstGeom prst="rect">
            <a:avLst/>
          </a:prstGeom>
          <a:noFill/>
        </p:spPr>
        <p:txBody>
          <a:bodyPr wrap="square" rtlCol="0">
            <a:spAutoFit/>
          </a:bodyPr>
          <a:lstStyle/>
          <a:p>
            <a:r>
              <a:rPr lang="da-DK" sz="2000" dirty="0">
                <a:latin typeface="Helvetica"/>
                <a:cs typeface="Helvetica"/>
              </a:rPr>
              <a:t>Verdensbilledet har ændret sig - Tid til at tænke anderledes</a:t>
            </a:r>
          </a:p>
          <a:p>
            <a:endParaRPr lang="da-DK" sz="2000" dirty="0">
              <a:latin typeface="Helvetica"/>
              <a:cs typeface="Helvetica"/>
            </a:endParaRPr>
          </a:p>
          <a:p>
            <a:r>
              <a:rPr lang="da-DK" sz="2000" dirty="0">
                <a:latin typeface="Helvetica"/>
                <a:cs typeface="Helvetica"/>
              </a:rPr>
              <a:t>Vi oplever et stigende </a:t>
            </a:r>
            <a:r>
              <a:rPr lang="da-DK" sz="2000" dirty="0" smtClean="0">
                <a:latin typeface="Helvetica"/>
                <a:cs typeface="Helvetica"/>
              </a:rPr>
              <a:t>antal, </a:t>
            </a:r>
            <a:r>
              <a:rPr lang="da-DK" sz="2000" dirty="0">
                <a:latin typeface="Helvetica"/>
                <a:cs typeface="Helvetica"/>
              </a:rPr>
              <a:t>der får psykiske </a:t>
            </a:r>
            <a:r>
              <a:rPr lang="da-DK" sz="2000" dirty="0" smtClean="0">
                <a:latin typeface="Helvetica"/>
                <a:cs typeface="Helvetica"/>
              </a:rPr>
              <a:t>belastninger </a:t>
            </a:r>
            <a:r>
              <a:rPr lang="da-DK" sz="2000" dirty="0">
                <a:latin typeface="Helvetica"/>
                <a:cs typeface="Helvetica"/>
              </a:rPr>
              <a:t>som følge af hændelser på jobbet.</a:t>
            </a:r>
          </a:p>
          <a:p>
            <a:endParaRPr lang="da-DK" sz="2000" dirty="0">
              <a:latin typeface="Helvetica"/>
              <a:cs typeface="Helvetica"/>
            </a:endParaRPr>
          </a:p>
          <a:p>
            <a:r>
              <a:rPr lang="da-DK" sz="2000" dirty="0" smtClean="0">
                <a:latin typeface="Helvetica"/>
                <a:cs typeface="Helvetica"/>
              </a:rPr>
              <a:t>Gennemgang </a:t>
            </a:r>
            <a:r>
              <a:rPr lang="da-DK" sz="2000" dirty="0">
                <a:latin typeface="Helvetica"/>
                <a:cs typeface="Helvetica"/>
              </a:rPr>
              <a:t>af 10 </a:t>
            </a:r>
            <a:r>
              <a:rPr lang="da-DK" sz="2000" dirty="0" smtClean="0">
                <a:latin typeface="Helvetica"/>
                <a:cs typeface="Helvetica"/>
              </a:rPr>
              <a:t>nyere </a:t>
            </a:r>
            <a:r>
              <a:rPr lang="da-DK" sz="2000" dirty="0">
                <a:latin typeface="Helvetica"/>
                <a:cs typeface="Helvetica"/>
              </a:rPr>
              <a:t>undersøgelser </a:t>
            </a:r>
            <a:r>
              <a:rPr lang="da-DK" sz="2000" dirty="0" smtClean="0">
                <a:latin typeface="Helvetica"/>
                <a:cs typeface="Helvetica"/>
              </a:rPr>
              <a:t>viser, </a:t>
            </a:r>
            <a:r>
              <a:rPr lang="da-DK" sz="2000" dirty="0">
                <a:latin typeface="Helvetica"/>
                <a:cs typeface="Helvetica"/>
              </a:rPr>
              <a:t>at brandmænd </a:t>
            </a:r>
            <a:r>
              <a:rPr lang="da-DK" sz="2000" dirty="0" smtClean="0">
                <a:latin typeface="Helvetica"/>
                <a:cs typeface="Helvetica"/>
              </a:rPr>
              <a:t>og reddere generelt </a:t>
            </a:r>
            <a:r>
              <a:rPr lang="da-DK" sz="2000" dirty="0">
                <a:latin typeface="Helvetica"/>
                <a:cs typeface="Helvetica"/>
              </a:rPr>
              <a:t>har en højere risiko for at gå på </a:t>
            </a:r>
            <a:r>
              <a:rPr lang="da-DK" sz="2000" dirty="0" smtClean="0">
                <a:latin typeface="Helvetica"/>
                <a:cs typeface="Helvetica"/>
              </a:rPr>
              <a:t>førtidspension. </a:t>
            </a:r>
            <a:endParaRPr lang="da-DK" sz="2000" dirty="0">
              <a:latin typeface="Helvetica"/>
              <a:cs typeface="Helvetica"/>
            </a:endParaRPr>
          </a:p>
          <a:p>
            <a:r>
              <a:rPr lang="da-DK" sz="2000" dirty="0" smtClean="0">
                <a:latin typeface="Helvetica"/>
                <a:cs typeface="Helvetica"/>
              </a:rPr>
              <a:t>17</a:t>
            </a:r>
            <a:r>
              <a:rPr lang="da-DK" sz="2000" dirty="0">
                <a:latin typeface="Helvetica"/>
                <a:cs typeface="Helvetica"/>
              </a:rPr>
              <a:t>% af brandfolkene </a:t>
            </a:r>
            <a:r>
              <a:rPr lang="da-DK" sz="2000" dirty="0" smtClean="0">
                <a:latin typeface="Helvetica"/>
                <a:cs typeface="Helvetica"/>
              </a:rPr>
              <a:t>og 20 % af redderene er </a:t>
            </a:r>
            <a:r>
              <a:rPr lang="da-DK" sz="2000" dirty="0">
                <a:latin typeface="Helvetica"/>
                <a:cs typeface="Helvetica"/>
              </a:rPr>
              <a:t>i risiko for at udvikle PTSD</a:t>
            </a:r>
            <a:r>
              <a:rPr lang="da-DK" sz="2000" dirty="0" smtClean="0">
                <a:latin typeface="Helvetica"/>
                <a:cs typeface="Helvetica"/>
              </a:rPr>
              <a:t>.</a:t>
            </a:r>
          </a:p>
          <a:p>
            <a:endParaRPr lang="da-DK" sz="2000" dirty="0">
              <a:latin typeface="Helvetica"/>
              <a:cs typeface="Helvetica"/>
            </a:endParaRPr>
          </a:p>
          <a:p>
            <a:r>
              <a:rPr lang="da-DK" sz="2000" dirty="0" smtClean="0">
                <a:latin typeface="Helvetica"/>
                <a:cs typeface="Helvetica"/>
              </a:rPr>
              <a:t>20% af brandmænd</a:t>
            </a:r>
            <a:r>
              <a:rPr lang="da-DK" sz="2000" dirty="0">
                <a:latin typeface="Helvetica"/>
                <a:cs typeface="Helvetica"/>
              </a:rPr>
              <a:t>, reddere og </a:t>
            </a:r>
            <a:r>
              <a:rPr lang="da-DK" sz="2000" dirty="0" smtClean="0">
                <a:latin typeface="Helvetica"/>
                <a:cs typeface="Helvetica"/>
              </a:rPr>
              <a:t>sikkerhedsvagter bliver udsat for vold og trusler om vold på jobbet.</a:t>
            </a:r>
            <a:endParaRPr lang="da-DK" sz="2000" dirty="0">
              <a:latin typeface="Helvetica"/>
              <a:cs typeface="Helvetica"/>
            </a:endParaRPr>
          </a:p>
          <a:p>
            <a:endParaRPr lang="da-DK" sz="2000" dirty="0">
              <a:latin typeface="Helvetica"/>
              <a:cs typeface="Helvetica"/>
            </a:endParaRPr>
          </a:p>
          <a:p>
            <a:endParaRPr lang="da-DK" sz="2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Hvordan ser det ud?</a:t>
            </a:r>
            <a:endParaRPr lang="da-DK" sz="1600" dirty="0" smtClean="0">
              <a:latin typeface="Helvetica"/>
              <a:cs typeface="Helvetica"/>
            </a:endParaRPr>
          </a:p>
        </p:txBody>
      </p:sp>
    </p:spTree>
    <p:extLst>
      <p:ext uri="{BB962C8B-B14F-4D97-AF65-F5344CB8AC3E}">
        <p14:creationId xmlns:p14="http://schemas.microsoft.com/office/powerpoint/2010/main" val="28649376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1864836"/>
            <a:ext cx="7958295" cy="3631763"/>
          </a:xfrm>
          <a:prstGeom prst="rect">
            <a:avLst/>
          </a:prstGeom>
          <a:noFill/>
        </p:spPr>
        <p:txBody>
          <a:bodyPr wrap="square" rtlCol="0">
            <a:spAutoFit/>
          </a:bodyPr>
          <a:lstStyle/>
          <a:p>
            <a:r>
              <a:rPr lang="da-DK" sz="2000" dirty="0" smtClean="0">
                <a:latin typeface="Helvetica"/>
                <a:cs typeface="Helvetica"/>
              </a:rPr>
              <a:t>Seest</a:t>
            </a:r>
          </a:p>
          <a:p>
            <a:endParaRPr lang="da-DK" sz="2000" dirty="0"/>
          </a:p>
          <a:p>
            <a:r>
              <a:rPr lang="da-DK" sz="2000" dirty="0" smtClean="0">
                <a:latin typeface="Helvetica"/>
                <a:cs typeface="Helvetica"/>
              </a:rPr>
              <a:t>8,4% af indsatspersonalet havde efter 5 </a:t>
            </a:r>
            <a:r>
              <a:rPr lang="da-DK" sz="2000" dirty="0" smtClean="0">
                <a:solidFill>
                  <a:srgbClr val="000000"/>
                </a:solidFill>
                <a:latin typeface="Helvetica"/>
                <a:cs typeface="Helvetica"/>
              </a:rPr>
              <a:t>mdr</a:t>
            </a:r>
            <a:r>
              <a:rPr lang="da-DK" sz="2000" dirty="0" smtClean="0">
                <a:latin typeface="Helvetica"/>
                <a:cs typeface="Helvetica"/>
              </a:rPr>
              <a:t>. PTSD eller manglede kun 1 symptom på diagnosen PTSD.</a:t>
            </a:r>
          </a:p>
          <a:p>
            <a:endParaRPr lang="da-DK" sz="2000" dirty="0">
              <a:latin typeface="Helvetica"/>
              <a:cs typeface="Helvetica"/>
            </a:endParaRPr>
          </a:p>
          <a:p>
            <a:r>
              <a:rPr lang="da-DK" sz="2000" dirty="0">
                <a:latin typeface="Helvetica"/>
                <a:cs typeface="Helvetica"/>
              </a:rPr>
              <a:t>Efter 2 år var der en forhøjet risiko for samtlige psykologiske </a:t>
            </a:r>
            <a:r>
              <a:rPr lang="da-DK" sz="2000" dirty="0" smtClean="0">
                <a:latin typeface="Helvetica"/>
                <a:cs typeface="Helvetica"/>
              </a:rPr>
              <a:t>lidelser.</a:t>
            </a:r>
          </a:p>
          <a:p>
            <a:endParaRPr lang="da-DK" sz="2000" dirty="0">
              <a:latin typeface="Helvetica"/>
              <a:cs typeface="Helvetica"/>
            </a:endParaRPr>
          </a:p>
          <a:p>
            <a:endParaRPr lang="da-DK" sz="2000" dirty="0">
              <a:latin typeface="Helvetica"/>
              <a:cs typeface="Helvetica"/>
            </a:endParaRPr>
          </a:p>
          <a:p>
            <a:endParaRPr lang="da-DK" sz="2000" dirty="0" smtClean="0">
              <a:latin typeface="Helvetica"/>
              <a:cs typeface="Helvetica"/>
            </a:endParaRPr>
          </a:p>
          <a:p>
            <a:endParaRPr lang="da-DK" sz="2000" dirty="0">
              <a:latin typeface="Helvetica"/>
              <a:cs typeface="Helvetica"/>
            </a:endParaRPr>
          </a:p>
          <a:p>
            <a:endParaRPr lang="da-DK" sz="2000" dirty="0">
              <a:latin typeface="Helvetica"/>
              <a:cs typeface="Helvetica"/>
            </a:endParaRPr>
          </a:p>
          <a:p>
            <a:pPr algn="r"/>
            <a:r>
              <a:rPr lang="da-DK" sz="1000" dirty="0" err="1" smtClean="0">
                <a:latin typeface="Helvetica"/>
                <a:cs typeface="Helvetica"/>
              </a:rPr>
              <a:t>Videnscenter</a:t>
            </a:r>
            <a:r>
              <a:rPr lang="da-DK" sz="1000" dirty="0" smtClean="0">
                <a:latin typeface="Helvetica"/>
                <a:cs typeface="Helvetica"/>
              </a:rPr>
              <a:t> for </a:t>
            </a:r>
            <a:r>
              <a:rPr lang="da-DK" sz="1000" dirty="0" err="1" smtClean="0">
                <a:latin typeface="Helvetica"/>
                <a:cs typeface="Helvetica"/>
              </a:rPr>
              <a:t>psykotraumetologi</a:t>
            </a:r>
            <a:endParaRPr lang="da-DK" sz="1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smtClean="0">
                <a:latin typeface="Helvetica"/>
                <a:cs typeface="Helvetica"/>
              </a:rPr>
              <a:t>Hvordan ser det ud?</a:t>
            </a:r>
            <a:endParaRPr lang="da-DK" sz="1600" dirty="0" smtClean="0">
              <a:latin typeface="Helvetica"/>
              <a:cs typeface="Helvetica"/>
            </a:endParaRPr>
          </a:p>
        </p:txBody>
      </p:sp>
    </p:spTree>
    <p:extLst>
      <p:ext uri="{BB962C8B-B14F-4D97-AF65-F5344CB8AC3E}">
        <p14:creationId xmlns:p14="http://schemas.microsoft.com/office/powerpoint/2010/main" val="365251301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1864836"/>
            <a:ext cx="7958295" cy="4252447"/>
          </a:xfrm>
          <a:prstGeom prst="rect">
            <a:avLst/>
          </a:prstGeom>
          <a:noFill/>
        </p:spPr>
        <p:txBody>
          <a:bodyPr wrap="square" rtlCol="0">
            <a:spAutoFit/>
          </a:bodyPr>
          <a:lstStyle/>
          <a:p>
            <a:pPr>
              <a:lnSpc>
                <a:spcPct val="90000"/>
              </a:lnSpc>
            </a:pPr>
            <a:r>
              <a:rPr lang="da-DK" sz="2000" dirty="0">
                <a:latin typeface="Helvetica"/>
                <a:cs typeface="Helvetica"/>
              </a:rPr>
              <a:t>Organisationer, der rutinemæssigt udsætter deres personale for traumatiske </a:t>
            </a:r>
            <a:r>
              <a:rPr lang="da-DK" sz="2000" dirty="0" smtClean="0">
                <a:latin typeface="Helvetica"/>
                <a:cs typeface="Helvetica"/>
              </a:rPr>
              <a:t>begivenheder, </a:t>
            </a:r>
            <a:r>
              <a:rPr lang="da-DK" sz="2000" dirty="0">
                <a:latin typeface="Helvetica"/>
                <a:cs typeface="Helvetica"/>
              </a:rPr>
              <a:t>har både </a:t>
            </a:r>
            <a:r>
              <a:rPr lang="da-DK" sz="2000" b="1" dirty="0">
                <a:latin typeface="Helvetica"/>
                <a:cs typeface="Helvetica"/>
              </a:rPr>
              <a:t>moralske</a:t>
            </a:r>
            <a:r>
              <a:rPr lang="da-DK" sz="2000" dirty="0">
                <a:latin typeface="Helvetica"/>
                <a:cs typeface="Helvetica"/>
              </a:rPr>
              <a:t>, </a:t>
            </a:r>
            <a:r>
              <a:rPr lang="da-DK" sz="2000" b="1" dirty="0">
                <a:latin typeface="Helvetica"/>
                <a:cs typeface="Helvetica"/>
              </a:rPr>
              <a:t>juridiske</a:t>
            </a:r>
            <a:r>
              <a:rPr lang="da-DK" sz="2000" dirty="0">
                <a:latin typeface="Helvetica"/>
                <a:cs typeface="Helvetica"/>
              </a:rPr>
              <a:t> og </a:t>
            </a:r>
            <a:r>
              <a:rPr lang="da-DK" sz="2000" b="1" dirty="0">
                <a:latin typeface="Helvetica"/>
                <a:cs typeface="Helvetica"/>
              </a:rPr>
              <a:t>økonomiske</a:t>
            </a:r>
            <a:r>
              <a:rPr lang="da-DK" sz="2000" dirty="0">
                <a:latin typeface="Helvetica"/>
                <a:cs typeface="Helvetica"/>
              </a:rPr>
              <a:t> gode grunde til at tage håndteringen af psykiske traumer alvorligt</a:t>
            </a:r>
            <a:r>
              <a:rPr lang="da-DK" sz="2000" dirty="0" smtClean="0">
                <a:latin typeface="Helvetica"/>
                <a:cs typeface="Helvetica"/>
              </a:rPr>
              <a:t>.</a:t>
            </a:r>
          </a:p>
          <a:p>
            <a:pPr>
              <a:lnSpc>
                <a:spcPct val="90000"/>
              </a:lnSpc>
            </a:pPr>
            <a:endParaRPr lang="da-DK" sz="2000" dirty="0">
              <a:latin typeface="Helvetica"/>
              <a:cs typeface="Helvetica"/>
            </a:endParaRPr>
          </a:p>
          <a:p>
            <a:pPr>
              <a:lnSpc>
                <a:spcPct val="90000"/>
              </a:lnSpc>
            </a:pPr>
            <a:r>
              <a:rPr lang="da-DK" sz="2000" dirty="0" smtClean="0">
                <a:latin typeface="Helvetica"/>
                <a:cs typeface="Helvetica"/>
              </a:rPr>
              <a:t>Efter </a:t>
            </a:r>
            <a:r>
              <a:rPr lang="da-DK" sz="2000" dirty="0">
                <a:latin typeface="Helvetica"/>
                <a:cs typeface="Helvetica"/>
              </a:rPr>
              <a:t>en traumatisk hændelse, hvor personalet er blevet negativt påvirket, vil personerne sandsynligvis være mindre effektive på arbejdet og i større fare for at forlade arbejdspladsen, hvis hændelsen ikke behandles effektivt</a:t>
            </a:r>
            <a:r>
              <a:rPr lang="da-DK" sz="2000" dirty="0" smtClean="0">
                <a:latin typeface="Helvetica"/>
                <a:cs typeface="Helvetica"/>
              </a:rPr>
              <a:t>.</a:t>
            </a:r>
          </a:p>
          <a:p>
            <a:pPr>
              <a:lnSpc>
                <a:spcPct val="90000"/>
              </a:lnSpc>
            </a:pPr>
            <a:endParaRPr lang="da-DK" sz="2000" dirty="0">
              <a:latin typeface="Helvetica"/>
              <a:cs typeface="Helvetica"/>
            </a:endParaRPr>
          </a:p>
          <a:p>
            <a:pPr>
              <a:lnSpc>
                <a:spcPct val="90000"/>
              </a:lnSpc>
            </a:pPr>
            <a:r>
              <a:rPr lang="da-DK" sz="2000" dirty="0" smtClean="0">
                <a:latin typeface="Helvetica"/>
                <a:cs typeface="Helvetica"/>
              </a:rPr>
              <a:t>Heraf følger, </a:t>
            </a:r>
            <a:r>
              <a:rPr lang="da-DK" sz="2000" dirty="0">
                <a:latin typeface="Helvetica"/>
                <a:cs typeface="Helvetica"/>
              </a:rPr>
              <a:t>at </a:t>
            </a:r>
            <a:r>
              <a:rPr lang="da-DK" sz="2000" dirty="0" smtClean="0">
                <a:latin typeface="Helvetica"/>
                <a:cs typeface="Helvetica"/>
              </a:rPr>
              <a:t>organisationer </a:t>
            </a:r>
            <a:r>
              <a:rPr lang="da-DK" sz="2000" dirty="0">
                <a:latin typeface="Helvetica"/>
                <a:cs typeface="Helvetica"/>
              </a:rPr>
              <a:t>der effektivt tager hånd om behandling af psykiske lidelser på arbejdspladsen, sandsynligvis vil opleve økonomiske fordele og undgå dyre erstatninger. </a:t>
            </a:r>
          </a:p>
          <a:p>
            <a:pPr>
              <a:lnSpc>
                <a:spcPct val="90000"/>
              </a:lnSpc>
            </a:pPr>
            <a:endParaRPr lang="da-DK" sz="2000" dirty="0">
              <a:latin typeface="Helvetica"/>
              <a:cs typeface="Helvetica"/>
            </a:endParaRPr>
          </a:p>
          <a:p>
            <a:pPr>
              <a:lnSpc>
                <a:spcPct val="90000"/>
              </a:lnSpc>
            </a:pPr>
            <a:endParaRPr lang="da-DK" sz="2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Moralsk, juridisk og økonomisk</a:t>
            </a:r>
            <a:endParaRPr lang="da-DK" sz="1600" dirty="0" smtClean="0">
              <a:latin typeface="Helvetica"/>
              <a:cs typeface="Helvetica"/>
            </a:endParaRPr>
          </a:p>
        </p:txBody>
      </p:sp>
    </p:spTree>
    <p:extLst>
      <p:ext uri="{BB962C8B-B14F-4D97-AF65-F5344CB8AC3E}">
        <p14:creationId xmlns:p14="http://schemas.microsoft.com/office/powerpoint/2010/main" val="53688058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1864836"/>
            <a:ext cx="7958295" cy="1323439"/>
          </a:xfrm>
          <a:prstGeom prst="rect">
            <a:avLst/>
          </a:prstGeom>
          <a:noFill/>
        </p:spPr>
        <p:txBody>
          <a:bodyPr wrap="square" rtlCol="0">
            <a:spAutoFit/>
          </a:bodyPr>
          <a:lstStyle/>
          <a:p>
            <a:endParaRPr lang="da-DK" sz="2000" dirty="0" smtClean="0">
              <a:latin typeface="Helvetica"/>
              <a:cs typeface="Helvetica"/>
            </a:endParaRPr>
          </a:p>
          <a:p>
            <a:endParaRPr lang="da-DK" sz="2000" dirty="0">
              <a:latin typeface="Helvetica"/>
              <a:cs typeface="Helvetica"/>
            </a:endParaRPr>
          </a:p>
          <a:p>
            <a:endParaRPr lang="da-DK" sz="2000" dirty="0">
              <a:latin typeface="Helvetica"/>
              <a:cs typeface="Helvetica"/>
            </a:endParaRPr>
          </a:p>
          <a:p>
            <a:endParaRPr lang="da-DK" sz="2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Hvorfor bør vi tage dette alvorligt?</a:t>
            </a:r>
            <a:endParaRPr lang="da-DK" sz="1600" dirty="0" smtClean="0">
              <a:latin typeface="Helvetica"/>
              <a:cs typeface="Helvetica"/>
            </a:endParaRPr>
          </a:p>
        </p:txBody>
      </p:sp>
      <p:pic>
        <p:nvPicPr>
          <p:cNvPr id="9" name="Billede 8"/>
          <p:cNvPicPr>
            <a:picLocks noChangeAspect="1"/>
          </p:cNvPicPr>
          <p:nvPr/>
        </p:nvPicPr>
        <p:blipFill>
          <a:blip r:embed="rId3">
            <a:extLst>
              <a:ext uri="{BEBA8EAE-BF5A-486C-A8C5-ECC9F3942E4B}">
                <a14:imgProps xmlns:a14="http://schemas.microsoft.com/office/drawing/2010/main">
                  <a14:imgLayer r:embed="rId4">
                    <a14:imgEffect>
                      <a14:colorTemperature colorTemp="5300"/>
                    </a14:imgEffect>
                  </a14:imgLayer>
                </a14:imgProps>
              </a:ext>
            </a:extLst>
          </a:blip>
          <a:stretch>
            <a:fillRect/>
          </a:stretch>
        </p:blipFill>
        <p:spPr>
          <a:xfrm>
            <a:off x="2172643" y="2364691"/>
            <a:ext cx="4890574" cy="2366407"/>
          </a:xfrm>
          <a:prstGeom prst="rect">
            <a:avLst/>
          </a:prstGeom>
        </p:spPr>
      </p:pic>
    </p:spTree>
    <p:extLst>
      <p:ext uri="{BB962C8B-B14F-4D97-AF65-F5344CB8AC3E}">
        <p14:creationId xmlns:p14="http://schemas.microsoft.com/office/powerpoint/2010/main" val="114097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7" name="Tekstfelt 6"/>
          <p:cNvSpPr txBox="1"/>
          <p:nvPr/>
        </p:nvSpPr>
        <p:spPr>
          <a:xfrm>
            <a:off x="358675" y="2057262"/>
            <a:ext cx="7958295" cy="707886"/>
          </a:xfrm>
          <a:prstGeom prst="rect">
            <a:avLst/>
          </a:prstGeom>
          <a:noFill/>
        </p:spPr>
        <p:txBody>
          <a:bodyPr wrap="square" rtlCol="0">
            <a:spAutoFit/>
          </a:bodyPr>
          <a:lstStyle/>
          <a:p>
            <a:r>
              <a:rPr lang="da-DK" sz="4000" dirty="0" smtClean="0">
                <a:solidFill>
                  <a:schemeClr val="bg1"/>
                </a:solidFill>
                <a:latin typeface="Helvetica"/>
                <a:cs typeface="Helvetica"/>
              </a:rPr>
              <a:t>Hvad er </a:t>
            </a:r>
            <a:r>
              <a:rPr lang="da-DK" sz="4000" dirty="0">
                <a:solidFill>
                  <a:schemeClr val="bg1"/>
                </a:solidFill>
                <a:latin typeface="Helvetica"/>
                <a:cs typeface="Helvetica"/>
              </a:rPr>
              <a:t>T</a:t>
            </a:r>
            <a:r>
              <a:rPr lang="da-DK" sz="4000" dirty="0" smtClean="0">
                <a:solidFill>
                  <a:schemeClr val="bg1"/>
                </a:solidFill>
                <a:latin typeface="Helvetica"/>
                <a:cs typeface="Helvetica"/>
              </a:rPr>
              <a:t>raumatisk </a:t>
            </a:r>
            <a:r>
              <a:rPr lang="da-DK" sz="4000" dirty="0">
                <a:solidFill>
                  <a:schemeClr val="bg1"/>
                </a:solidFill>
                <a:latin typeface="Helvetica"/>
                <a:cs typeface="Helvetica"/>
              </a:rPr>
              <a:t>S</a:t>
            </a:r>
            <a:r>
              <a:rPr lang="da-DK" sz="4000" dirty="0" smtClean="0">
                <a:solidFill>
                  <a:schemeClr val="bg1"/>
                </a:solidFill>
                <a:latin typeface="Helvetica"/>
                <a:cs typeface="Helvetica"/>
              </a:rPr>
              <a:t>tress?</a:t>
            </a:r>
          </a:p>
        </p:txBody>
      </p:sp>
      <p:pic>
        <p:nvPicPr>
          <p:cNvPr id="2" name="Billede 1" descr="papirstak.jpg"/>
          <p:cNvPicPr>
            <a:picLocks noChangeAspect="1"/>
          </p:cNvPicPr>
          <p:nvPr/>
        </p:nvPicPr>
        <p:blipFill>
          <a:blip r:embed="rId3">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0" y="1"/>
            <a:ext cx="9180000" cy="5899359"/>
          </a:xfrm>
          <a:prstGeom prst="rect">
            <a:avLst/>
          </a:prstGeom>
        </p:spPr>
      </p:pic>
    </p:spTree>
    <p:extLst>
      <p:ext uri="{BB962C8B-B14F-4D97-AF65-F5344CB8AC3E}">
        <p14:creationId xmlns:p14="http://schemas.microsoft.com/office/powerpoint/2010/main" val="31146618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Logo7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273" y="6258318"/>
            <a:ext cx="2306031" cy="360000"/>
          </a:xfrm>
          <a:prstGeom prst="rect">
            <a:avLst/>
          </a:prstGeom>
        </p:spPr>
      </p:pic>
      <p:cxnSp>
        <p:nvCxnSpPr>
          <p:cNvPr id="8" name="Lige forbindelse 7"/>
          <p:cNvCxnSpPr/>
          <p:nvPr/>
        </p:nvCxnSpPr>
        <p:spPr>
          <a:xfrm>
            <a:off x="4337823" y="6035920"/>
            <a:ext cx="0" cy="724673"/>
          </a:xfrm>
          <a:prstGeom prst="line">
            <a:avLst/>
          </a:prstGeom>
          <a:ln>
            <a:solidFill>
              <a:srgbClr val="7F7F7F"/>
            </a:solidFill>
          </a:ln>
        </p:spPr>
        <p:style>
          <a:lnRef idx="2">
            <a:schemeClr val="accent1"/>
          </a:lnRef>
          <a:fillRef idx="0">
            <a:schemeClr val="accent1"/>
          </a:fillRef>
          <a:effectRef idx="1">
            <a:schemeClr val="accent1"/>
          </a:effectRef>
          <a:fontRef idx="minor">
            <a:schemeClr val="tx1"/>
          </a:fontRef>
        </p:style>
      </p:cxnSp>
      <p:sp>
        <p:nvSpPr>
          <p:cNvPr id="10" name="Rektangel 9"/>
          <p:cNvSpPr/>
          <p:nvPr/>
        </p:nvSpPr>
        <p:spPr>
          <a:xfrm>
            <a:off x="0" y="0"/>
            <a:ext cx="9144000" cy="5922747"/>
          </a:xfrm>
          <a:prstGeom prst="rect">
            <a:avLst/>
          </a:prstGeom>
          <a:solidFill>
            <a:schemeClr val="bg1">
              <a:lumMod val="95000"/>
              <a:alpha val="68000"/>
            </a:schemeClr>
          </a:solidFill>
          <a:ln>
            <a:noFill/>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2" name="Tekstfelt 1"/>
          <p:cNvSpPr txBox="1"/>
          <p:nvPr/>
        </p:nvSpPr>
        <p:spPr>
          <a:xfrm>
            <a:off x="723481" y="1890492"/>
            <a:ext cx="7958295" cy="4093428"/>
          </a:xfrm>
          <a:prstGeom prst="rect">
            <a:avLst/>
          </a:prstGeom>
          <a:noFill/>
        </p:spPr>
        <p:txBody>
          <a:bodyPr wrap="square" rtlCol="0">
            <a:spAutoFit/>
          </a:bodyPr>
          <a:lstStyle/>
          <a:p>
            <a:r>
              <a:rPr lang="da-DK" sz="2000" dirty="0">
                <a:latin typeface="Helvetica"/>
                <a:cs typeface="Helvetica"/>
              </a:rPr>
              <a:t>Det er vigtigt at vide, at uanset om en hændelse </a:t>
            </a:r>
            <a:r>
              <a:rPr lang="da-DK" sz="2000" dirty="0" smtClean="0">
                <a:latin typeface="Helvetica"/>
                <a:cs typeface="Helvetica"/>
              </a:rPr>
              <a:t>synes at være </a:t>
            </a:r>
            <a:r>
              <a:rPr lang="da-DK" sz="2000" dirty="0">
                <a:latin typeface="Helvetica"/>
                <a:cs typeface="Helvetica"/>
              </a:rPr>
              <a:t>traumatisk eller ej – så afhænger det af, hvordan personen oplever det. </a:t>
            </a:r>
          </a:p>
          <a:p>
            <a:pPr>
              <a:lnSpc>
                <a:spcPct val="90000"/>
              </a:lnSpc>
            </a:pPr>
            <a:endParaRPr lang="da-DK" sz="2000" dirty="0">
              <a:latin typeface="Helvetica"/>
              <a:cs typeface="Helvetica"/>
            </a:endParaRPr>
          </a:p>
          <a:p>
            <a:r>
              <a:rPr lang="da-DK" sz="2000" dirty="0" smtClean="0">
                <a:latin typeface="Helvetica"/>
                <a:cs typeface="Helvetica"/>
              </a:rPr>
              <a:t>Det er vigtigt, </a:t>
            </a:r>
            <a:r>
              <a:rPr lang="da-DK" sz="2000" dirty="0">
                <a:latin typeface="Helvetica"/>
                <a:cs typeface="Helvetica"/>
              </a:rPr>
              <a:t>at du er påpasselig med at </a:t>
            </a:r>
            <a:r>
              <a:rPr lang="da-DK" sz="2000" dirty="0" smtClean="0">
                <a:latin typeface="Helvetica"/>
                <a:cs typeface="Helvetica"/>
              </a:rPr>
              <a:t>antage, </a:t>
            </a:r>
            <a:r>
              <a:rPr lang="da-DK" sz="2000" dirty="0">
                <a:latin typeface="Helvetica"/>
                <a:cs typeface="Helvetica"/>
              </a:rPr>
              <a:t>hvordan andre bør reagere og føle i kølevandet på en traumatisk hændelse. </a:t>
            </a:r>
            <a:r>
              <a:rPr lang="da-DK" sz="2000" dirty="0" smtClean="0">
                <a:latin typeface="Helvetica"/>
                <a:cs typeface="Helvetica"/>
              </a:rPr>
              <a:t>Det kan være misvisende </a:t>
            </a:r>
            <a:r>
              <a:rPr lang="da-DK" sz="2000" dirty="0">
                <a:latin typeface="Helvetica"/>
                <a:cs typeface="Helvetica"/>
              </a:rPr>
              <a:t>at se isoleret på den traumatiske </a:t>
            </a:r>
            <a:r>
              <a:rPr lang="da-DK" sz="2000" dirty="0" smtClean="0">
                <a:latin typeface="Helvetica"/>
                <a:cs typeface="Helvetica"/>
              </a:rPr>
              <a:t>hændelse, </a:t>
            </a:r>
            <a:r>
              <a:rPr lang="da-DK" sz="2000" dirty="0">
                <a:latin typeface="Helvetica"/>
                <a:cs typeface="Helvetica"/>
              </a:rPr>
              <a:t>uden også samtidig at se på </a:t>
            </a:r>
            <a:r>
              <a:rPr lang="da-DK" sz="2000" dirty="0" smtClean="0">
                <a:latin typeface="Helvetica"/>
                <a:cs typeface="Helvetica"/>
              </a:rPr>
              <a:t>personen </a:t>
            </a:r>
            <a:r>
              <a:rPr lang="da-DK" sz="2000" dirty="0">
                <a:latin typeface="Helvetica"/>
                <a:cs typeface="Helvetica"/>
              </a:rPr>
              <a:t>der oplever den traumatiske hændelse og dennes oplevelse af begivenheden. </a:t>
            </a:r>
          </a:p>
          <a:p>
            <a:pPr>
              <a:lnSpc>
                <a:spcPct val="90000"/>
              </a:lnSpc>
            </a:pPr>
            <a:endParaRPr lang="da-DK" sz="2000" dirty="0">
              <a:latin typeface="Helvetica"/>
              <a:cs typeface="Helvetica"/>
            </a:endParaRPr>
          </a:p>
          <a:p>
            <a:r>
              <a:rPr lang="da-DK" sz="2000" dirty="0">
                <a:latin typeface="Helvetica"/>
                <a:cs typeface="Helvetica"/>
              </a:rPr>
              <a:t>Menneskeskabte hændelser skaber ofte en vrede og et forsøg på at placere skylden – denne vrede er en væsentlig faktor i risikoen for udvikling af PTSD </a:t>
            </a:r>
            <a:r>
              <a:rPr lang="da-DK" sz="2000" dirty="0" smtClean="0">
                <a:latin typeface="Helvetica"/>
                <a:cs typeface="Helvetica"/>
              </a:rPr>
              <a:t>senere. </a:t>
            </a:r>
            <a:endParaRPr lang="da-DK" sz="2000" dirty="0">
              <a:latin typeface="Helvetica"/>
              <a:cs typeface="Helvetica"/>
            </a:endParaRPr>
          </a:p>
        </p:txBody>
      </p:sp>
      <p:sp>
        <p:nvSpPr>
          <p:cNvPr id="7" name="Tekstfelt 6"/>
          <p:cNvSpPr txBox="1"/>
          <p:nvPr/>
        </p:nvSpPr>
        <p:spPr>
          <a:xfrm>
            <a:off x="723481" y="821664"/>
            <a:ext cx="7958295" cy="584776"/>
          </a:xfrm>
          <a:prstGeom prst="rect">
            <a:avLst/>
          </a:prstGeom>
          <a:noFill/>
        </p:spPr>
        <p:txBody>
          <a:bodyPr wrap="square" rtlCol="0">
            <a:spAutoFit/>
          </a:bodyPr>
          <a:lstStyle/>
          <a:p>
            <a:pPr algn="ctr"/>
            <a:r>
              <a:rPr lang="da-DK" sz="3200" dirty="0" smtClean="0">
                <a:latin typeface="Helvetica"/>
                <a:cs typeface="Helvetica"/>
              </a:rPr>
              <a:t>Krisepsykologi</a:t>
            </a:r>
            <a:endParaRPr lang="da-DK" sz="1600" dirty="0" smtClean="0">
              <a:latin typeface="Helvetica"/>
              <a:cs typeface="Helvetica"/>
            </a:endParaRPr>
          </a:p>
        </p:txBody>
      </p:sp>
    </p:spTree>
    <p:extLst>
      <p:ext uri="{BB962C8B-B14F-4D97-AF65-F5344CB8AC3E}">
        <p14:creationId xmlns:p14="http://schemas.microsoft.com/office/powerpoint/2010/main" val="213671502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tandard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Standardtema.thmx</Template>
  <TotalTime>20521</TotalTime>
  <Words>1823</Words>
  <Application>Microsoft Macintosh PowerPoint</Application>
  <PresentationFormat>Skærmshow (4:3)</PresentationFormat>
  <Paragraphs>236</Paragraphs>
  <Slides>36</Slides>
  <Notes>0</Notes>
  <HiddenSlides>0</HiddenSlides>
  <MMClips>0</MMClips>
  <ScaleCrop>false</ScaleCrop>
  <HeadingPairs>
    <vt:vector size="4" baseType="variant">
      <vt:variant>
        <vt:lpstr>Tema</vt:lpstr>
      </vt:variant>
      <vt:variant>
        <vt:i4>1</vt:i4>
      </vt:variant>
      <vt:variant>
        <vt:lpstr>Diastitler</vt:lpstr>
      </vt:variant>
      <vt:variant>
        <vt:i4>36</vt:i4>
      </vt:variant>
    </vt:vector>
  </HeadingPairs>
  <TitlesOfParts>
    <vt:vector size="37" baseType="lpstr">
      <vt:lpstr>Standardtema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morig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Morten Riggelsen</dc:creator>
  <cp:lastModifiedBy>Stine Arenshøj</cp:lastModifiedBy>
  <cp:revision>213</cp:revision>
  <cp:lastPrinted>2015-02-27T09:48:04Z</cp:lastPrinted>
  <dcterms:created xsi:type="dcterms:W3CDTF">2015-01-13T19:48:11Z</dcterms:created>
  <dcterms:modified xsi:type="dcterms:W3CDTF">2015-09-22T04:38:50Z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1396097352</vt:i4>
  </property>
  <property fmtid="{D5CDD505-2E9C-101B-9397-08002B2CF9AE}" pid="3" name="_NewReviewCycle">
    <vt:lpwstr/>
  </property>
  <property fmtid="{D5CDD505-2E9C-101B-9397-08002B2CF9AE}" pid="4" name="_EmailSubject">
    <vt:lpwstr/>
  </property>
  <property fmtid="{D5CDD505-2E9C-101B-9397-08002B2CF9AE}" pid="5" name="_AuthorEmail">
    <vt:lpwstr>kjeld.jensen@3f.dk</vt:lpwstr>
  </property>
  <property fmtid="{D5CDD505-2E9C-101B-9397-08002B2CF9AE}" pid="6" name="_AuthorEmailDisplayName">
    <vt:lpwstr>Kjeld H. Jensen, Transportgruppen</vt:lpwstr>
  </property>
</Properties>
</file>